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71" r:id="rId6"/>
    <p:sldId id="272" r:id="rId7"/>
    <p:sldId id="273" r:id="rId8"/>
    <p:sldId id="270" r:id="rId9"/>
    <p:sldId id="276" r:id="rId10"/>
    <p:sldId id="274" r:id="rId11"/>
    <p:sldId id="275" r:id="rId12"/>
    <p:sldId id="277" r:id="rId13"/>
    <p:sldId id="278" r:id="rId14"/>
    <p:sldId id="279" r:id="rId15"/>
    <p:sldId id="282" r:id="rId16"/>
    <p:sldId id="281" r:id="rId17"/>
    <p:sldId id="284" r:id="rId18"/>
    <p:sldId id="285" r:id="rId19"/>
    <p:sldId id="296" r:id="rId20"/>
    <p:sldId id="286" r:id="rId21"/>
    <p:sldId id="287" r:id="rId22"/>
    <p:sldId id="303" r:id="rId23"/>
    <p:sldId id="288" r:id="rId24"/>
    <p:sldId id="292" r:id="rId25"/>
    <p:sldId id="293" r:id="rId26"/>
    <p:sldId id="294" r:id="rId27"/>
    <p:sldId id="295" r:id="rId28"/>
    <p:sldId id="289" r:id="rId29"/>
    <p:sldId id="290" r:id="rId30"/>
    <p:sldId id="291" r:id="rId31"/>
    <p:sldId id="297" r:id="rId32"/>
    <p:sldId id="299" r:id="rId33"/>
    <p:sldId id="300" r:id="rId34"/>
    <p:sldId id="298" r:id="rId35"/>
    <p:sldId id="301" r:id="rId36"/>
    <p:sldId id="302" r:id="rId37"/>
    <p:sldId id="265" r:id="rId38"/>
  </p:sldIdLst>
  <p:sldSz cx="18288000" cy="10287000"/>
  <p:notesSz cx="6858000" cy="9144000"/>
  <p:embeddedFontLst>
    <p:embeddedFont>
      <p:font typeface="Pretendard Bold" panose="020B0600000101010101" charset="-127"/>
      <p:bold r:id="rId40"/>
    </p:embeddedFont>
    <p:embeddedFont>
      <p:font typeface="Pretendard Light" panose="020B0600000101010101" charset="-127"/>
      <p:regular r:id="rId41"/>
    </p:embeddedFont>
    <p:embeddedFont>
      <p:font typeface="Pretendard Medium" panose="020B0600000101010101" charset="-127"/>
      <p:bold r:id="rId42"/>
    </p:embeddedFont>
    <p:embeddedFont>
      <p:font typeface="Pretendard Regular" panose="020B0600000101010101" charset="-127"/>
      <p:regular r:id="rId43"/>
    </p:embeddedFont>
    <p:embeddedFont>
      <p:font typeface="Pretendard SemiBold" panose="020B0600000101010101" charset="-127"/>
      <p:bold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D8"/>
    <a:srgbClr val="03045E"/>
    <a:srgbClr val="0096C7"/>
    <a:srgbClr val="0077B6"/>
    <a:srgbClr val="4277E8"/>
    <a:srgbClr val="48CAE4"/>
    <a:srgbClr val="E8EDF4"/>
    <a:srgbClr val="023E8A"/>
    <a:srgbClr val="1D6BE7"/>
    <a:srgbClr val="0024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4031" autoAdjust="0"/>
  </p:normalViewPr>
  <p:slideViewPr>
    <p:cSldViewPr>
      <p:cViewPr varScale="1">
        <p:scale>
          <a:sx n="46" d="100"/>
          <a:sy n="46" d="100"/>
        </p:scale>
        <p:origin x="118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18458-F0AA-45A1-AEC5-8AF77A797200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A7777-746D-44F1-B7E6-C12A1A30A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13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주제 선정 동기는 간단합니다 → 최근에 정보처리기사 필기 시험을 준비함 → 시험 공부를 할 때 기출문제를 풀면서 문제를 통해서 개념공부를 함 → 따라서 문제</a:t>
            </a:r>
            <a:r>
              <a:rPr lang="en-US" altLang="ko-KR" dirty="0"/>
              <a:t>1</a:t>
            </a:r>
            <a:r>
              <a:rPr lang="ko-KR" altLang="en-US" dirty="0"/>
              <a:t>에 대해서는 </a:t>
            </a:r>
            <a:r>
              <a:rPr lang="en-US" altLang="ko-KR" dirty="0"/>
              <a:t>A</a:t>
            </a:r>
            <a:r>
              <a:rPr lang="ko-KR" altLang="en-US" dirty="0"/>
              <a:t>라는 주제에 대해서 공부하고 문제 </a:t>
            </a:r>
            <a:r>
              <a:rPr lang="en-US" altLang="ko-KR" dirty="0"/>
              <a:t>2</a:t>
            </a:r>
            <a:r>
              <a:rPr lang="ko-KR" altLang="en-US" dirty="0"/>
              <a:t>에서는 </a:t>
            </a:r>
            <a:r>
              <a:rPr lang="en-US" altLang="ko-KR" dirty="0"/>
              <a:t>B</a:t>
            </a:r>
            <a:r>
              <a:rPr lang="ko-KR" altLang="en-US" dirty="0"/>
              <a:t>라는 주제에 대해서 공부함 → 그러다가 주제 </a:t>
            </a:r>
            <a:r>
              <a:rPr lang="en-US" altLang="ko-KR" dirty="0"/>
              <a:t>A</a:t>
            </a:r>
            <a:r>
              <a:rPr lang="ko-KR" altLang="en-US" dirty="0"/>
              <a:t>와 관련된 문제가 </a:t>
            </a:r>
            <a:r>
              <a:rPr lang="en-US" altLang="ko-KR" dirty="0"/>
              <a:t>19</a:t>
            </a:r>
            <a:r>
              <a:rPr lang="ko-KR" altLang="en-US" dirty="0"/>
              <a:t>번에 나왔을 때 이거 공부했던 개념인데</a:t>
            </a:r>
            <a:r>
              <a:rPr lang="en-US" altLang="ko-KR" dirty="0"/>
              <a:t>? </a:t>
            </a:r>
            <a:r>
              <a:rPr lang="ko-KR" altLang="en-US" dirty="0"/>
              <a:t>라는 생각을 하면서 </a:t>
            </a:r>
            <a:r>
              <a:rPr lang="ko-KR" altLang="en-US" dirty="0" err="1"/>
              <a:t>정리한거를</a:t>
            </a:r>
            <a:r>
              <a:rPr lang="ko-KR" altLang="en-US" dirty="0"/>
              <a:t> 찾아봄 → 이렇게 공부하면서 </a:t>
            </a:r>
            <a:r>
              <a:rPr lang="ko-KR" altLang="en-US" dirty="0" err="1"/>
              <a:t>느낀게</a:t>
            </a:r>
            <a:r>
              <a:rPr lang="ko-KR" altLang="en-US" dirty="0"/>
              <a:t> 특정 주제 즉 </a:t>
            </a:r>
            <a:r>
              <a:rPr lang="en-US" altLang="ko-KR" dirty="0"/>
              <a:t>A</a:t>
            </a:r>
            <a:r>
              <a:rPr lang="ko-KR" altLang="en-US" dirty="0"/>
              <a:t>주제에 관한 문제를 한번에 풀어서 개념정리를 확실하게 하고 시험문제에 나올 경우에 맞출 가능성이 높지 않을까</a:t>
            </a:r>
            <a:r>
              <a:rPr lang="en-US" altLang="ko-KR" dirty="0"/>
              <a:t>? </a:t>
            </a:r>
            <a:r>
              <a:rPr lang="ko-KR" altLang="en-US" dirty="0"/>
              <a:t>라는 생각을 함</a:t>
            </a:r>
            <a:br>
              <a:rPr lang="en-US" altLang="ko-KR" dirty="0"/>
            </a:br>
            <a:r>
              <a:rPr lang="ko-KR" altLang="en-US" dirty="0"/>
              <a:t>또 기출문제에 대한 해설을 봐도 </a:t>
            </a:r>
            <a:r>
              <a:rPr lang="ko-KR" altLang="en-US" dirty="0" err="1"/>
              <a:t>모를때</a:t>
            </a:r>
            <a:r>
              <a:rPr lang="ko-KR" altLang="en-US" dirty="0"/>
              <a:t> 검색이나 </a:t>
            </a:r>
            <a:r>
              <a:rPr lang="en-US" altLang="ko-KR" dirty="0" err="1"/>
              <a:t>gpt</a:t>
            </a:r>
            <a:r>
              <a:rPr lang="ko-KR" altLang="en-US" dirty="0"/>
              <a:t>에 물어보는데 그거를 자격증을 푸는 사이트에서 바로바로 물어보고 싶었음 → 시간 단축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482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A48BD-BAF1-47E3-4B9A-75D897874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7510FC-671C-8549-E1D4-6FFBA1A59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96F309-A2FD-7D08-E93D-ACD7C31B1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FB5449-8715-0808-8911-C73B1A26B9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576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5E177-1D18-18A0-A7DE-0CC275792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C710AB-911D-0F35-D17D-209020C33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D6FC94-C86C-B9C8-EA91-A139116A0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E73AE7-F34C-A2C5-4598-4D4AD403D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565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D2C6F-E54A-B759-9724-15F96438E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46C0C4-D2E1-7F70-8FE0-DDD7FBCF32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303D70-D473-DF1D-E2FD-1BDE92138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주제별 문제 수와 </a:t>
            </a:r>
            <a:r>
              <a:rPr lang="ko-KR" altLang="en-US" dirty="0" err="1"/>
              <a:t>오답률을</a:t>
            </a:r>
            <a:r>
              <a:rPr lang="ko-KR" altLang="en-US" dirty="0"/>
              <a:t> 확인하는 이유는 문제 수가 </a:t>
            </a:r>
            <a:r>
              <a:rPr lang="ko-KR" altLang="en-US" dirty="0" err="1"/>
              <a:t>오답률이</a:t>
            </a:r>
            <a:r>
              <a:rPr lang="ko-KR" altLang="en-US" dirty="0"/>
              <a:t> 높은 문제를 더 </a:t>
            </a:r>
            <a:r>
              <a:rPr lang="ko-KR" altLang="en-US" dirty="0" err="1"/>
              <a:t>늘리고자함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114E1-C8B1-3CC4-29A9-152E54AFC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087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67C21-F823-91AE-6718-A4B0F959F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E9D695-CB0E-EC91-73EB-8F485E944C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811082-E851-406A-0568-4304AF360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9E0CAA-1E7B-F477-9F4F-AD722CF806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999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8A199-5EFE-AB6B-A718-ADC1E24DC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A3340E-F5B0-4F00-9090-C00D8904C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D64AC9-389A-7494-525D-DBB0158E4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D06B99-DAB8-C7F2-B8BA-2B43E1F31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181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52DBB-17B8-6A59-7C35-1A8C885B4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D2FA6F-966D-4876-DF37-4C3A0CC76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1441A6-B1C1-49E0-D350-DF830753C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A9FCCD-DD09-C633-7BCE-A924238E4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617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CA0D4-179C-3022-E0FC-451C6B7D6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E7718B-C899-E979-D469-7E6A073868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981A69-981D-5D57-5564-CD08C8442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60162-731E-1142-ED2A-DF4D9E7334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389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B91BC-BB3F-24F5-E19F-418028C19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D4D022-B42C-985F-DA05-668634BDE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771841-8403-58E1-6AA1-1C96F2FAB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자격증을 공부할 때 광고가 너무 거슬렸기 때문에 광고를 최대한 없애고 싶었음 → 환급시스템을 생각함 → 우리 서비스를 </a:t>
            </a:r>
            <a:r>
              <a:rPr lang="ko-KR" altLang="en-US" dirty="0" err="1"/>
              <a:t>이용할려면</a:t>
            </a:r>
            <a:r>
              <a:rPr lang="ko-KR" altLang="en-US" dirty="0"/>
              <a:t> 돈을 내야 하지만 합격을 하게 되면 </a:t>
            </a:r>
            <a:r>
              <a:rPr lang="en-US" altLang="ko-KR" dirty="0"/>
              <a:t>100% </a:t>
            </a:r>
            <a:r>
              <a:rPr lang="ko-KR" altLang="en-US" dirty="0"/>
              <a:t>환급을 받을 수 있다</a:t>
            </a:r>
            <a:r>
              <a:rPr lang="en-US" altLang="ko-KR" dirty="0"/>
              <a:t>. </a:t>
            </a:r>
            <a:r>
              <a:rPr lang="ko-KR" altLang="en-US" dirty="0"/>
              <a:t>그렇게 됐을 때 우리의 주요 수익원은 결재는 했지만 합격을 못하는 사람들이 됩니다</a:t>
            </a:r>
            <a:r>
              <a:rPr lang="en-US" altLang="ko-KR" dirty="0"/>
              <a:t>.  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59C5AD-1348-733E-F93F-4402DB6F2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846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9369C-8BAB-C804-2615-ACAAB95A9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ED4342-3424-42DF-D888-2CFF9B818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949896-BACB-BFBA-55AC-304E851B3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C174D6-D8DF-8732-7018-919DA86C0A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279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E3AB-9146-0780-7029-D091B3877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1D5F01-C1D2-F065-5EFF-5EFB06D767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93B2F3-2E2A-FAF6-3D8D-8807BFC66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34A7C8-17E7-06F5-CD8C-60051838F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341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566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237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5CF85-B350-64DC-E547-ADB0E2652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9060DB-4373-2C96-D361-8490C27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FA20BD-B68F-801C-BF62-EC4B14082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183028-3936-C2A7-444A-50AD04AF9F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401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BAAEF-3F80-052C-DA95-B30880831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C250FA-F344-660B-D172-2768FA4E3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891ED0-CE91-68F3-19B3-E29E59932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379AE9-BF56-0E24-2390-358DE3386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70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A1603-F59C-AF30-396D-A4DD601FB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4E17EE-EA09-5279-8709-3345CF7D7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D95C11-CAEF-D44D-BFD7-9A69C3F0B0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E17D17-001B-450A-D2C1-91ADF42FE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017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C6306-8E2E-5395-5445-5DF2A703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3AC70A-38CB-2CC0-4CB9-F13F7FF35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EDF042-9F58-46AE-EBDA-5BA0E0943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C1300A-D9AD-33B1-DE95-1CB1EF08E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556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DAA22-77E8-73EB-2EF1-F0198092D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0F23A7-DDB6-7C4B-AA06-D6CE267CE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977286-56D1-8F97-8A63-329C9E5EA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B94D45-8E7D-0437-D500-1E94DF4AB2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810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C46B0-974C-2318-A7D1-4E62BC42A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BA3B1B-F3B9-D85D-F760-6A8DE5A7A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58D840-F48E-93FB-0DEE-4BC64DF8EB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DC71A0-C1D6-12EF-B582-2EC95E445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097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F56CE-210B-2BDA-EB50-52B22F8E0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0CC6-D08D-02F2-C746-4875C0FC1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71DC49-C1D5-939F-6DAF-F990D2361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7EA290-31EF-3D38-52AA-90A89D373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18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2CB2C-EB19-069E-F186-654F3CBAE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CD4B9D-4961-5B28-7052-D968B1739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C24E58-EF4E-0EA7-EBF5-F93D851D8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D7937E-D028-09CE-43D8-0151A3EEC2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032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B827A-4FA0-9082-5B31-577B207E7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8C30EB-76F1-8D70-E9EE-CA1C8027A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EAC902-0657-A69E-37ED-03CA738A4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73F881-1B30-721A-8E08-04644B29B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889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DB7C3-5418-944D-279F-297A3D03E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80B350-B6E5-724E-0CA2-5B8CF3DCD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E15F6F-04CB-0DFD-5F7B-92087EB93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6529A9-B15C-4F07-982C-9CDC3D9D8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A7777-746D-44F1-B7E6-C12A1A30A5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534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8.png"/><Relationship Id="rId4" Type="http://schemas.openxmlformats.org/officeDocument/2006/relationships/image" Target="../media/image12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6.png"/><Relationship Id="rId5" Type="http://schemas.openxmlformats.org/officeDocument/2006/relationships/image" Target="../media/image11.png"/><Relationship Id="rId10" Type="http://schemas.openxmlformats.org/officeDocument/2006/relationships/image" Target="../media/image45.jpeg"/><Relationship Id="rId4" Type="http://schemas.openxmlformats.org/officeDocument/2006/relationships/image" Target="../media/image12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51.png"/><Relationship Id="rId5" Type="http://schemas.openxmlformats.org/officeDocument/2006/relationships/image" Target="../media/image11.png"/><Relationship Id="rId10" Type="http://schemas.openxmlformats.org/officeDocument/2006/relationships/image" Target="../media/image50.png"/><Relationship Id="rId4" Type="http://schemas.openxmlformats.org/officeDocument/2006/relationships/image" Target="../media/image12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12.png"/><Relationship Id="rId10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7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92.png"/><Relationship Id="rId5" Type="http://schemas.openxmlformats.org/officeDocument/2006/relationships/image" Target="../media/image12.png"/><Relationship Id="rId10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9.png"/><Relationship Id="rId3" Type="http://schemas.openxmlformats.org/officeDocument/2006/relationships/image" Target="../media/image7.png"/><Relationship Id="rId7" Type="http://schemas.openxmlformats.org/officeDocument/2006/relationships/image" Target="../media/image88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97.png"/><Relationship Id="rId5" Type="http://schemas.openxmlformats.org/officeDocument/2006/relationships/image" Target="../media/image12.png"/><Relationship Id="rId10" Type="http://schemas.openxmlformats.org/officeDocument/2006/relationships/image" Target="../media/image96.png"/><Relationship Id="rId4" Type="http://schemas.openxmlformats.org/officeDocument/2006/relationships/image" Target="../media/image3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8394700"/>
            <a:ext cx="16941800" cy="125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143000"/>
            <a:ext cx="16941800" cy="718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400" y="800100"/>
            <a:ext cx="3175000" cy="3175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17600" y="3365500"/>
            <a:ext cx="16421100" cy="345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0900" b="0" i="0" u="none" strike="noStrike" spc="-600">
                <a:solidFill>
                  <a:srgbClr val="545454"/>
                </a:solidFill>
                <a:ea typeface="Pretendard SemiBold"/>
              </a:rPr>
              <a:t>생성형</a:t>
            </a:r>
            <a:r>
              <a:rPr lang="en-US" sz="10900" b="0" i="0" u="none" strike="noStrike" spc="-600">
                <a:solidFill>
                  <a:srgbClr val="545454"/>
                </a:solidFill>
                <a:latin typeface="Pretendard SemiBold"/>
              </a:rPr>
              <a:t> AI </a:t>
            </a:r>
            <a:r>
              <a:rPr lang="ko-KR" sz="10900" b="0" i="0" u="none" strike="noStrike" spc="-600">
                <a:solidFill>
                  <a:srgbClr val="545454"/>
                </a:solidFill>
                <a:ea typeface="Pretendard SemiBold"/>
              </a:rPr>
              <a:t>활용</a:t>
            </a:r>
            <a:r>
              <a:rPr lang="en-US" sz="10900" b="0" i="0" u="none" strike="noStrike" spc="-600">
                <a:solidFill>
                  <a:srgbClr val="545454"/>
                </a:solidFill>
                <a:latin typeface="Pretendard SemiBold"/>
              </a:rPr>
              <a:t> </a:t>
            </a:r>
            <a:r>
              <a:rPr lang="ko-KR" sz="10900" b="0" i="0" u="none" strike="noStrike" spc="-600">
                <a:solidFill>
                  <a:srgbClr val="545454"/>
                </a:solidFill>
                <a:ea typeface="Pretendard SemiBold"/>
              </a:rPr>
              <a:t>스마트</a:t>
            </a:r>
            <a:r>
              <a:rPr lang="en-US" sz="10900" b="0" i="0" u="none" strike="noStrike" spc="-600">
                <a:solidFill>
                  <a:srgbClr val="545454"/>
                </a:solidFill>
                <a:latin typeface="Pretendard SemiBold"/>
              </a:rPr>
              <a:t> </a:t>
            </a:r>
            <a:r>
              <a:rPr lang="ko-KR" sz="10900" b="0" i="0" u="none" strike="noStrike" spc="-600">
                <a:solidFill>
                  <a:srgbClr val="545454"/>
                </a:solidFill>
                <a:ea typeface="Pretendard SemiBold"/>
              </a:rPr>
              <a:t>자격증</a:t>
            </a:r>
            <a:r>
              <a:rPr lang="en-US" sz="10900" b="0" i="0" u="none" strike="noStrike" spc="-600">
                <a:solidFill>
                  <a:srgbClr val="545454"/>
                </a:solidFill>
                <a:latin typeface="Pretendard SemiBold"/>
              </a:rPr>
              <a:t> </a:t>
            </a:r>
            <a:r>
              <a:rPr lang="ko-KR" sz="10900" b="0" i="0" u="none" strike="noStrike" spc="-600">
                <a:solidFill>
                  <a:srgbClr val="545454"/>
                </a:solidFill>
                <a:ea typeface="Pretendard SemiBold"/>
              </a:rPr>
              <a:t>플랫폼</a:t>
            </a:r>
            <a:r>
              <a:rPr lang="en-US" sz="10900" b="0" i="0" u="none" strike="noStrike" spc="-600">
                <a:solidFill>
                  <a:srgbClr val="545454"/>
                </a:solidFill>
                <a:latin typeface="Pretendard SemiBold"/>
              </a:rPr>
              <a:t> </a:t>
            </a:r>
            <a:r>
              <a:rPr lang="ko-KR" sz="10900" b="0" i="0" u="none" strike="noStrike" spc="-600">
                <a:solidFill>
                  <a:srgbClr val="545454"/>
                </a:solidFill>
                <a:ea typeface="Pretendard SemiBold"/>
              </a:rPr>
              <a:t>개발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94200" y="8839200"/>
            <a:ext cx="9677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SemiBold"/>
              </a:rPr>
              <a:t>발표자</a:t>
            </a: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 :  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 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오장훈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     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ㅣ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       </a:t>
            </a:r>
            <a:r>
              <a:rPr lang="ko-KR" altLang="ko-KR" sz="1900">
                <a:solidFill>
                  <a:srgbClr val="FFFFFF"/>
                </a:solidFill>
                <a:ea typeface="Pretendard SemiBold"/>
              </a:rPr>
              <a:t> </a:t>
            </a:r>
            <a:r>
              <a:rPr lang="ko-KR" altLang="en-US" sz="1900">
                <a:solidFill>
                  <a:srgbClr val="FFFFFF"/>
                </a:solidFill>
                <a:ea typeface="Pretendard SemiBold"/>
              </a:rPr>
              <a:t>팀원</a:t>
            </a:r>
            <a:r>
              <a:rPr lang="en-US" altLang="ko-KR" sz="1900">
                <a:solidFill>
                  <a:srgbClr val="FFFFFF"/>
                </a:solidFill>
                <a:latin typeface="Pretendard SemiBold"/>
              </a:rPr>
              <a:t>:  </a:t>
            </a:r>
            <a:r>
              <a:rPr lang="ko-KR" altLang="en-US" sz="1900">
                <a:solidFill>
                  <a:srgbClr val="FFFFFF"/>
                </a:solidFill>
                <a:latin typeface="Pretendard SemiBold"/>
                <a:ea typeface="Pretendard Regular"/>
              </a:rPr>
              <a:t>모성현</a:t>
            </a:r>
            <a:r>
              <a:rPr lang="en-US" altLang="ko-KR" sz="1900">
                <a:solidFill>
                  <a:srgbClr val="FFFFFF"/>
                </a:solidFill>
                <a:latin typeface="Pretendard SemiBold"/>
                <a:ea typeface="Pretendard Regular"/>
              </a:rPr>
              <a:t>,  </a:t>
            </a:r>
            <a:r>
              <a:rPr lang="ko-KR" altLang="en-US" sz="1900">
                <a:solidFill>
                  <a:srgbClr val="FFFFFF"/>
                </a:solidFill>
                <a:latin typeface="Pretendard SemiBold"/>
                <a:ea typeface="Pretendard Regular"/>
              </a:rPr>
              <a:t>손종희</a:t>
            </a:r>
            <a:r>
              <a:rPr lang="en-US" altLang="ko-KR" sz="1900">
                <a:solidFill>
                  <a:srgbClr val="FFFFFF"/>
                </a:solidFill>
                <a:latin typeface="Pretendard SemiBold"/>
                <a:ea typeface="Pretendard Regular"/>
              </a:rPr>
              <a:t>, </a:t>
            </a:r>
            <a:r>
              <a:rPr lang="ko-KR" altLang="en-US" sz="1900">
                <a:solidFill>
                  <a:srgbClr val="FFFFFF"/>
                </a:solidFill>
                <a:latin typeface="Pretendard SemiBold"/>
                <a:ea typeface="Pretendard Regular"/>
              </a:rPr>
              <a:t>이영동</a:t>
            </a:r>
            <a:r>
              <a:rPr lang="en-US" altLang="ko-KR" sz="1900">
                <a:solidFill>
                  <a:srgbClr val="FFFFFF"/>
                </a:solidFill>
                <a:latin typeface="Pretendard SemiBold"/>
                <a:ea typeface="Pretendard Regular"/>
              </a:rPr>
              <a:t>, </a:t>
            </a:r>
            <a:r>
              <a:rPr lang="ko-KR" altLang="en-US" sz="1900">
                <a:solidFill>
                  <a:srgbClr val="FFFFFF"/>
                </a:solidFill>
                <a:latin typeface="Pretendard SemiBold"/>
                <a:ea typeface="Pretendard Regular"/>
              </a:rPr>
              <a:t>이조은</a:t>
            </a:r>
            <a:r>
              <a:rPr lang="en-US" altLang="ko-KR" sz="1900">
                <a:solidFill>
                  <a:srgbClr val="FFFFFF"/>
                </a:solidFill>
                <a:latin typeface="Pretendard SemiBold"/>
                <a:ea typeface="Pretendard Regular"/>
              </a:rPr>
              <a:t>, </a:t>
            </a:r>
            <a:r>
              <a:rPr lang="ko-KR" altLang="en-US" sz="1900">
                <a:solidFill>
                  <a:srgbClr val="FFFFFF"/>
                </a:solidFill>
                <a:latin typeface="Pretendard SemiBold"/>
                <a:ea typeface="Pretendard Regular"/>
              </a:rPr>
              <a:t>최유정</a:t>
            </a:r>
            <a:r>
              <a:rPr lang="en-US" altLang="ko-KR" sz="1900">
                <a:solidFill>
                  <a:srgbClr val="FFFFFF"/>
                </a:solidFill>
                <a:latin typeface="Pretendard Regular"/>
              </a:rPr>
              <a:t> </a:t>
            </a:r>
            <a:endParaRPr lang="en-US" sz="1900" b="0" i="0" u="none" strike="noStrike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0400" y="7239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41400" y="7239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41000"/>
          </a:blip>
          <a:stretch>
            <a:fillRect/>
          </a:stretch>
        </p:blipFill>
        <p:spPr>
          <a:xfrm>
            <a:off x="5689600" y="7162800"/>
            <a:ext cx="7239000" cy="711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66600" y="7289800"/>
            <a:ext cx="406400" cy="406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629400" y="7264400"/>
            <a:ext cx="5130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600" b="0" i="0" u="none" strike="noStrike">
                <a:solidFill>
                  <a:srgbClr val="156CDD"/>
                </a:solidFill>
                <a:latin typeface="Pretendard Bold" panose="020B0604020202020204" charset="-127"/>
                <a:ea typeface="Pretendard Bold" panose="020B0604020202020204" charset="-127"/>
              </a:rPr>
              <a:t>2025. 06. 26</a:t>
            </a:r>
            <a:endParaRPr lang="en-US" sz="2600" b="0" i="0" u="none" strike="noStrike">
              <a:solidFill>
                <a:srgbClr val="156CDD"/>
              </a:solidFill>
              <a:latin typeface="Pretendard Bold" panose="020B0604020202020204" charset="-127"/>
              <a:ea typeface="Pretendard Bold" panose="020B060402020202020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45BCDB-820A-2C94-E378-8746F3CED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C0A0DB-F53A-1B5E-1FC5-D496FDE15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43" y="1082895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FA90F0-4634-CCB2-5DEB-961EEC076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CAE4BA9A-02AF-2C92-B640-677C057CA14E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BC6D6246-9A81-3DC5-74A7-947A5AABF7E2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2CB3403-617D-3BED-12B7-1EFA5CC73AA9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84FB7A7-DADF-6248-A91A-2585967E0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78AF98AE-DEE3-62FF-5C74-8DB93A8DE621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b="0" i="0" u="none" strike="noStrike" spc="-300" dirty="0">
                  <a:solidFill>
                    <a:srgbClr val="4277E8"/>
                  </a:solidFill>
                  <a:ea typeface="Pretendard SemiBold"/>
                </a:rPr>
                <a:t> 데이터 수집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3168D8E-85C6-F4AC-7370-FAF69726A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3212660"/>
            <a:ext cx="10325995" cy="4343776"/>
          </a:xfrm>
          <a:prstGeom prst="rect">
            <a:avLst/>
          </a:prstGeom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C20B3CDB-5D0D-FBA4-935C-FBBDDBD26343}"/>
              </a:ext>
            </a:extLst>
          </p:cNvPr>
          <p:cNvSpPr txBox="1"/>
          <p:nvPr/>
        </p:nvSpPr>
        <p:spPr>
          <a:xfrm>
            <a:off x="5919163" y="4180741"/>
            <a:ext cx="2006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2300" dirty="0">
                <a:solidFill>
                  <a:srgbClr val="023E8A"/>
                </a:solidFill>
                <a:latin typeface="Pretendard Bold" panose="020B0600000101010101" charset="-127"/>
                <a:ea typeface="Pretendard Bold" panose="020B0600000101010101" charset="-127"/>
              </a:rPr>
              <a:t>시험 일 </a:t>
            </a:r>
            <a:r>
              <a:rPr lang="ko-KR" altLang="en-US" sz="2300" i="0" u="none" strike="noStrike" dirty="0">
                <a:solidFill>
                  <a:srgbClr val="023E8A"/>
                </a:solidFill>
                <a:latin typeface="Pretendard Bold" panose="020B0600000101010101" charset="-127"/>
                <a:ea typeface="Pretendard Bold" panose="020B0600000101010101" charset="-127"/>
              </a:rPr>
              <a:t>추출</a:t>
            </a:r>
            <a:endParaRPr lang="en-US" sz="2300" i="0" u="none" strike="noStrike" dirty="0">
              <a:solidFill>
                <a:srgbClr val="023E8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DCC34D-E985-B919-CBA0-66287C4B5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5192" y="2933700"/>
            <a:ext cx="5487166" cy="1914792"/>
          </a:xfrm>
          <a:prstGeom prst="rect">
            <a:avLst/>
          </a:prstGeom>
        </p:spPr>
      </p:pic>
      <p:pic>
        <p:nvPicPr>
          <p:cNvPr id="27" name="Picture 9">
            <a:extLst>
              <a:ext uri="{FF2B5EF4-FFF2-40B4-BE49-F238E27FC236}">
                <a16:creationId xmlns:a16="http://schemas.microsoft.com/office/drawing/2014/main" id="{6D702DD8-C5B3-CE0D-BF97-406A64B76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482600"/>
            <a:ext cx="3347046" cy="3682800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1B2D59F-88FD-A81C-0B15-216088D40ABB}"/>
              </a:ext>
            </a:extLst>
          </p:cNvPr>
          <p:cNvSpPr/>
          <p:nvPr/>
        </p:nvSpPr>
        <p:spPr>
          <a:xfrm>
            <a:off x="6379779" y="4673326"/>
            <a:ext cx="1013631" cy="2883110"/>
          </a:xfrm>
          <a:prstGeom prst="roundRect">
            <a:avLst/>
          </a:prstGeom>
          <a:noFill/>
          <a:ln w="38100">
            <a:solidFill>
              <a:srgbClr val="00B4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3C7DFB8-E43E-2C38-8A9C-8B22BAA2D34D}"/>
              </a:ext>
            </a:extLst>
          </p:cNvPr>
          <p:cNvGrpSpPr/>
          <p:nvPr/>
        </p:nvGrpSpPr>
        <p:grpSpPr>
          <a:xfrm>
            <a:off x="8757247" y="3922188"/>
            <a:ext cx="7209830" cy="4269312"/>
            <a:chOff x="4639245" y="3599545"/>
            <a:chExt cx="5750234" cy="346015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4629B74-6861-CE6D-7FAF-B2559C3DD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40169"/>
            <a:stretch>
              <a:fillRect/>
            </a:stretch>
          </p:blipFill>
          <p:spPr>
            <a:xfrm>
              <a:off x="4718133" y="3656614"/>
              <a:ext cx="5671346" cy="3403086"/>
            </a:xfrm>
            <a:prstGeom prst="rect">
              <a:avLst/>
            </a:prstGeom>
          </p:spPr>
        </p:pic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4D7A37DB-0321-6A5D-0218-0DFBA3CBD153}"/>
                </a:ext>
              </a:extLst>
            </p:cNvPr>
            <p:cNvSpPr txBox="1"/>
            <p:nvPr/>
          </p:nvSpPr>
          <p:spPr>
            <a:xfrm>
              <a:off x="6059369" y="3599545"/>
              <a:ext cx="20066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9640"/>
                </a:lnSpc>
              </a:pPr>
              <a:r>
                <a:rPr lang="ko-KR" altLang="en-US" sz="2300" dirty="0">
                  <a:solidFill>
                    <a:srgbClr val="023E8A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문제 정보 추출</a:t>
              </a:r>
              <a:endParaRPr lang="en-US" sz="2300" i="0" u="none" strike="noStrike" dirty="0">
                <a:solidFill>
                  <a:srgbClr val="023E8A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64BF89D-DCD2-7B18-0ECB-08BA72663F4D}"/>
                </a:ext>
              </a:extLst>
            </p:cNvPr>
            <p:cNvSpPr/>
            <p:nvPr/>
          </p:nvSpPr>
          <p:spPr>
            <a:xfrm>
              <a:off x="4639245" y="4024601"/>
              <a:ext cx="4846848" cy="2714518"/>
            </a:xfrm>
            <a:prstGeom prst="roundRect">
              <a:avLst/>
            </a:prstGeom>
            <a:noFill/>
            <a:ln w="38100">
              <a:solidFill>
                <a:srgbClr val="00B4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28" name="Picture 4" descr="생성된 이미지">
            <a:extLst>
              <a:ext uri="{FF2B5EF4-FFF2-40B4-BE49-F238E27FC236}">
                <a16:creationId xmlns:a16="http://schemas.microsoft.com/office/drawing/2014/main" id="{A324E0D8-6875-A041-4824-BB5B570EE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09" y="4408121"/>
            <a:ext cx="2766157" cy="27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75F7E01B-284E-3C9C-BFFC-F01D1A057A14}"/>
              </a:ext>
            </a:extLst>
          </p:cNvPr>
          <p:cNvSpPr/>
          <p:nvPr/>
        </p:nvSpPr>
        <p:spPr>
          <a:xfrm>
            <a:off x="4290232" y="5524499"/>
            <a:ext cx="607191" cy="533400"/>
          </a:xfrm>
          <a:prstGeom prst="rightArrow">
            <a:avLst/>
          </a:prstGeom>
          <a:noFill/>
          <a:ln w="38100">
            <a:solidFill>
              <a:srgbClr val="023E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312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8C6DF-5030-DE80-2AE9-8783E95CB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99753B0-6B48-7401-EFCF-1BF25C61A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32C2C6E-C26A-6467-8C54-861E5BBF2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A19AD3F7-1A4B-C67C-81F6-D0965C909886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27C3BFD4-D57E-CFFD-493E-61259975E116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170B771-22C9-B8AF-77B9-9357B545CD9A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9413B2C-E7FC-81FF-F159-8910EFDAC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E91FA1E-0803-288B-5008-7D8A554FDBD5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b="0" i="0" u="none" strike="noStrike" spc="-300" dirty="0">
                  <a:solidFill>
                    <a:srgbClr val="4277E8"/>
                  </a:solidFill>
                  <a:ea typeface="Pretendard SemiBold"/>
                </a:rPr>
                <a:t> 데이터 수집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76ADE3E-B4AD-E443-A34A-721894D22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5192" y="2933700"/>
            <a:ext cx="5487166" cy="1914792"/>
          </a:xfrm>
          <a:prstGeom prst="rect">
            <a:avLst/>
          </a:prstGeom>
        </p:spPr>
      </p:pic>
      <p:pic>
        <p:nvPicPr>
          <p:cNvPr id="27" name="Picture 9">
            <a:extLst>
              <a:ext uri="{FF2B5EF4-FFF2-40B4-BE49-F238E27FC236}">
                <a16:creationId xmlns:a16="http://schemas.microsoft.com/office/drawing/2014/main" id="{5F83E0B2-00F3-258A-160B-7E0B5D73C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482600"/>
            <a:ext cx="3347046" cy="36828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E85FB57-54B1-F871-678E-B31AEB85008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3607"/>
          <a:stretch>
            <a:fillRect/>
          </a:stretch>
        </p:blipFill>
        <p:spPr>
          <a:xfrm>
            <a:off x="1167925" y="4122555"/>
            <a:ext cx="6694961" cy="51349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AA2CEB-E3F6-793F-650F-86FA972B879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1F3F7"/>
              </a:clrFrom>
              <a:clrTo>
                <a:srgbClr val="F1F3F7">
                  <a:alpha val="0"/>
                </a:srgbClr>
              </a:clrTo>
            </a:clrChange>
          </a:blip>
          <a:srcRect t="20307"/>
          <a:stretch>
            <a:fillRect/>
          </a:stretch>
        </p:blipFill>
        <p:spPr>
          <a:xfrm>
            <a:off x="1231380" y="2521489"/>
            <a:ext cx="9039697" cy="18645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1C75ED-0E17-1C82-321D-D608DEE64D2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1F3F7"/>
              </a:clrFrom>
              <a:clrTo>
                <a:srgbClr val="F1F3F7">
                  <a:alpha val="0"/>
                </a:srgbClr>
              </a:clrTo>
            </a:clrChange>
          </a:blip>
          <a:srcRect b="79543"/>
          <a:stretch>
            <a:fillRect/>
          </a:stretch>
        </p:blipFill>
        <p:spPr>
          <a:xfrm>
            <a:off x="3505200" y="2705100"/>
            <a:ext cx="6941367" cy="367517"/>
          </a:xfrm>
          <a:prstGeom prst="rect">
            <a:avLst/>
          </a:prstGeom>
        </p:spPr>
      </p:pic>
      <p:sp>
        <p:nvSpPr>
          <p:cNvPr id="9" name="TextBox 15">
            <a:extLst>
              <a:ext uri="{FF2B5EF4-FFF2-40B4-BE49-F238E27FC236}">
                <a16:creationId xmlns:a16="http://schemas.microsoft.com/office/drawing/2014/main" id="{35E76742-48C3-4006-AE2A-D728B6A4191D}"/>
              </a:ext>
            </a:extLst>
          </p:cNvPr>
          <p:cNvSpPr txBox="1"/>
          <p:nvPr/>
        </p:nvSpPr>
        <p:spPr>
          <a:xfrm>
            <a:off x="8432800" y="7380789"/>
            <a:ext cx="2006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2300" dirty="0">
                <a:solidFill>
                  <a:srgbClr val="03045E"/>
                </a:solidFill>
                <a:latin typeface="Pretendard Bold" panose="020B0600000101010101" charset="-127"/>
                <a:ea typeface="Pretendard Bold" panose="020B0600000101010101" charset="-127"/>
              </a:rPr>
              <a:t>공식 주제 추출</a:t>
            </a:r>
            <a:endParaRPr lang="en-US" sz="2300" i="0" u="none" strike="noStrike" dirty="0">
              <a:solidFill>
                <a:srgbClr val="03045E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7F6A8C5-566E-05FD-2CE3-3A9862550B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9529" y="2666977"/>
            <a:ext cx="1756432" cy="478515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0524E453-FE81-7F9B-25F6-848218E7F3F7}"/>
              </a:ext>
            </a:extLst>
          </p:cNvPr>
          <p:cNvSpPr/>
          <p:nvPr/>
        </p:nvSpPr>
        <p:spPr>
          <a:xfrm rot="5400000">
            <a:off x="14288053" y="7114089"/>
            <a:ext cx="607191" cy="533400"/>
          </a:xfrm>
          <a:prstGeom prst="rightArrow">
            <a:avLst/>
          </a:prstGeom>
          <a:noFill/>
          <a:ln w="38100">
            <a:solidFill>
              <a:srgbClr val="023E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F5D2C4E-763D-EB8F-F5FD-CA15C60C7D4E}"/>
              </a:ext>
            </a:extLst>
          </p:cNvPr>
          <p:cNvSpPr/>
          <p:nvPr/>
        </p:nvSpPr>
        <p:spPr>
          <a:xfrm>
            <a:off x="1006410" y="2538991"/>
            <a:ext cx="9580270" cy="6871708"/>
          </a:xfrm>
          <a:prstGeom prst="roundRect">
            <a:avLst>
              <a:gd name="adj" fmla="val 8838"/>
            </a:avLst>
          </a:prstGeom>
          <a:noFill/>
          <a:ln w="38100">
            <a:solidFill>
              <a:srgbClr val="0304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2353017-6F60-89D1-F125-F6D5B6EA52F3}"/>
              </a:ext>
            </a:extLst>
          </p:cNvPr>
          <p:cNvGrpSpPr/>
          <p:nvPr/>
        </p:nvGrpSpPr>
        <p:grpSpPr>
          <a:xfrm>
            <a:off x="12157496" y="2095500"/>
            <a:ext cx="4225504" cy="4704624"/>
            <a:chOff x="11928896" y="2648676"/>
            <a:chExt cx="4225504" cy="4704624"/>
          </a:xfrm>
        </p:grpSpPr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2CAB6E13-2D8A-402A-37E6-851B77EBBD83}"/>
                </a:ext>
              </a:extLst>
            </p:cNvPr>
            <p:cNvSpPr txBox="1"/>
            <p:nvPr/>
          </p:nvSpPr>
          <p:spPr>
            <a:xfrm>
              <a:off x="11928896" y="5209031"/>
              <a:ext cx="2684833" cy="47304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9640"/>
                </a:lnSpc>
              </a:pPr>
              <a:r>
                <a:rPr lang="ko-KR" altLang="en-US" sz="2800" dirty="0">
                  <a:solidFill>
                    <a:srgbClr val="03045E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해설 추출</a:t>
              </a:r>
              <a:endParaRPr lang="en-US" sz="2800" i="0" u="none" strike="noStrike" dirty="0">
                <a:solidFill>
                  <a:srgbClr val="03045E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pic>
          <p:nvPicPr>
            <p:cNvPr id="2060" name="Picture 12" descr="Gemini logo hi-res stock photography and images - Alamy">
              <a:extLst>
                <a:ext uri="{FF2B5EF4-FFF2-40B4-BE49-F238E27FC236}">
                  <a16:creationId xmlns:a16="http://schemas.microsoft.com/office/drawing/2014/main" id="{19B3BAC9-6CDB-B466-782D-3C1FCF0506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533"/>
            <a:stretch>
              <a:fillRect/>
            </a:stretch>
          </p:blipFill>
          <p:spPr bwMode="auto">
            <a:xfrm>
              <a:off x="12448396" y="2648676"/>
              <a:ext cx="3527112" cy="2036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C9CE8D7-9986-8BF7-993D-D0EC3BA45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" r="46049"/>
            <a:stretch>
              <a:fillRect/>
            </a:stretch>
          </p:blipFill>
          <p:spPr>
            <a:xfrm>
              <a:off x="12596465" y="5701644"/>
              <a:ext cx="1149276" cy="1452029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D27BD9C-08D4-0451-5B04-DD9F19D2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56628"/>
            <a:stretch>
              <a:fillRect/>
            </a:stretch>
          </p:blipFill>
          <p:spPr>
            <a:xfrm>
              <a:off x="14762210" y="5547171"/>
              <a:ext cx="1149276" cy="180612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5A343C7-CF60-5F9C-4E49-3CEBB3E9FD3C}"/>
                </a:ext>
              </a:extLst>
            </p:cNvPr>
            <p:cNvSpPr txBox="1"/>
            <p:nvPr/>
          </p:nvSpPr>
          <p:spPr>
            <a:xfrm>
              <a:off x="14363049" y="5201943"/>
              <a:ext cx="1791351" cy="480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89640"/>
                </a:lnSpc>
              </a:pPr>
              <a:r>
                <a:rPr lang="ko-KR" altLang="en-US" sz="2800" dirty="0">
                  <a:solidFill>
                    <a:srgbClr val="03045E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주제 추출</a:t>
              </a:r>
              <a:endParaRPr lang="en-US" altLang="ko-KR" sz="2800" i="0" u="none" strike="noStrike" dirty="0">
                <a:solidFill>
                  <a:srgbClr val="03045E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D96C140-E26D-5AB9-3850-BAD3E8AF8C1F}"/>
              </a:ext>
            </a:extLst>
          </p:cNvPr>
          <p:cNvCxnSpPr/>
          <p:nvPr/>
        </p:nvCxnSpPr>
        <p:spPr>
          <a:xfrm>
            <a:off x="8077200" y="7590339"/>
            <a:ext cx="359543" cy="0"/>
          </a:xfrm>
          <a:prstGeom prst="straightConnector1">
            <a:avLst/>
          </a:prstGeom>
          <a:ln w="38100">
            <a:solidFill>
              <a:srgbClr val="0304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5">
            <a:extLst>
              <a:ext uri="{FF2B5EF4-FFF2-40B4-BE49-F238E27FC236}">
                <a16:creationId xmlns:a16="http://schemas.microsoft.com/office/drawing/2014/main" id="{0893BC6F-5CED-FECD-7044-E99A179168AD}"/>
              </a:ext>
            </a:extLst>
          </p:cNvPr>
          <p:cNvSpPr txBox="1"/>
          <p:nvPr/>
        </p:nvSpPr>
        <p:spPr>
          <a:xfrm>
            <a:off x="12486896" y="7886700"/>
            <a:ext cx="4353304" cy="9972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2800" dirty="0">
                <a:latin typeface="Pretendard Bold" panose="020B0600000101010101" charset="-127"/>
                <a:ea typeface="Pretendard Bold" panose="020B0600000101010101" charset="-127"/>
              </a:rPr>
              <a:t>정말 주제 분류를 잘 했을까</a:t>
            </a:r>
            <a:r>
              <a:rPr lang="en-US" altLang="ko-KR" sz="2800" dirty="0">
                <a:latin typeface="Pretendard Bold" panose="020B0600000101010101" charset="-127"/>
                <a:ea typeface="Pretendard Bold" panose="020B0600000101010101" charset="-127"/>
              </a:rPr>
              <a:t>?</a:t>
            </a:r>
            <a:endParaRPr lang="en-US" sz="280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F94700B-E486-4F24-3C14-E2D07AB952C0}"/>
              </a:ext>
            </a:extLst>
          </p:cNvPr>
          <p:cNvSpPr/>
          <p:nvPr/>
        </p:nvSpPr>
        <p:spPr>
          <a:xfrm>
            <a:off x="11493785" y="4284049"/>
            <a:ext cx="607191" cy="533400"/>
          </a:xfrm>
          <a:prstGeom prst="rightArrow">
            <a:avLst/>
          </a:prstGeom>
          <a:noFill/>
          <a:ln w="38100">
            <a:solidFill>
              <a:srgbClr val="023E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033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6B32D3-F745-6C76-63BB-5B88A9E77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05F638D-46AF-B9D1-680C-D823AD6B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8F42A0B-CD02-5E52-38DF-08885CD14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BE6E5118-483C-7FC1-7860-FC271BF0FD95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C79A469C-93F2-2450-2C39-4F15742FFDE4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7D5B99B-41CD-0EF3-00B9-C31653E2E5FC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AC01FB79-9FAD-66B0-F856-DDD9E52F8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70D66038-9699-C771-2EB1-CC2776573832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b="0" i="0" u="none" strike="noStrike" spc="-300" dirty="0">
                  <a:solidFill>
                    <a:srgbClr val="4277E8"/>
                  </a:solidFill>
                  <a:ea typeface="Pretendard SemiBold"/>
                </a:rPr>
                <a:t> 데이터 검증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A89E0B9-9408-FB3C-2421-7CBCB675A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5192" y="2933700"/>
            <a:ext cx="5487166" cy="1914792"/>
          </a:xfrm>
          <a:prstGeom prst="rect">
            <a:avLst/>
          </a:prstGeom>
        </p:spPr>
      </p:pic>
      <p:pic>
        <p:nvPicPr>
          <p:cNvPr id="27" name="Picture 9">
            <a:extLst>
              <a:ext uri="{FF2B5EF4-FFF2-40B4-BE49-F238E27FC236}">
                <a16:creationId xmlns:a16="http://schemas.microsoft.com/office/drawing/2014/main" id="{D13B082B-6271-75FA-B9FC-6B9ADEB6D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482600"/>
            <a:ext cx="3347046" cy="3682800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FE3DFD43-DC6F-7FC0-1BF5-B8C758A54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" y="5168900"/>
            <a:ext cx="14846300" cy="1828800"/>
          </a:xfrm>
          <a:prstGeom prst="rect">
            <a:avLst/>
          </a:prstGeom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4A185A6E-C595-43FA-C1E7-0959EBDB6D6B}"/>
              </a:ext>
            </a:extLst>
          </p:cNvPr>
          <p:cNvSpPr txBox="1"/>
          <p:nvPr/>
        </p:nvSpPr>
        <p:spPr>
          <a:xfrm>
            <a:off x="2006600" y="5827871"/>
            <a:ext cx="3416300" cy="6110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2200" b="0" i="0" u="none" strike="noStrike" dirty="0">
                <a:solidFill>
                  <a:srgbClr val="F8FBFF"/>
                </a:solidFill>
                <a:latin typeface="Pretendard Bold" panose="020B0600000101010101" charset="-127"/>
                <a:ea typeface="Pretendard Bold" panose="020B0600000101010101" charset="-127"/>
              </a:rPr>
              <a:t>각각의 문제를 한 묶음으로 연결</a:t>
            </a:r>
            <a:endParaRPr lang="en-US" sz="2200" b="0" i="0" u="none" strike="noStrike" dirty="0">
              <a:solidFill>
                <a:srgbClr val="F8FBF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99DC31DA-2AF2-03D0-1782-3F746CAC2C87}"/>
              </a:ext>
            </a:extLst>
          </p:cNvPr>
          <p:cNvSpPr txBox="1"/>
          <p:nvPr/>
        </p:nvSpPr>
        <p:spPr>
          <a:xfrm>
            <a:off x="5867400" y="5905500"/>
            <a:ext cx="3416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2200" b="0" i="0" u="none" strike="noStrike" dirty="0">
                <a:solidFill>
                  <a:srgbClr val="4277E8"/>
                </a:solidFill>
                <a:latin typeface="Pretendard Bold" panose="020B0600000101010101" charset="-127"/>
                <a:ea typeface="Pretendard Bold" panose="020B0600000101010101" charset="-127"/>
              </a:rPr>
              <a:t>주제별 텍스트 생성</a:t>
            </a:r>
            <a:endParaRPr lang="en-US" sz="2200" b="0" i="0" u="none" strike="noStrike" dirty="0">
              <a:solidFill>
                <a:srgbClr val="4277E8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602A281-911B-C75F-34B7-2801A229770F}"/>
              </a:ext>
            </a:extLst>
          </p:cNvPr>
          <p:cNvSpPr txBox="1"/>
          <p:nvPr/>
        </p:nvSpPr>
        <p:spPr>
          <a:xfrm>
            <a:off x="9886559" y="5905500"/>
            <a:ext cx="2374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 dirty="0">
                <a:solidFill>
                  <a:srgbClr val="F8FBFF"/>
                </a:solidFill>
                <a:latin typeface="Pretendard Bold" panose="020B0600000101010101" charset="-127"/>
                <a:ea typeface="Pretendard Bold" panose="020B0600000101010101" charset="-127"/>
              </a:rPr>
              <a:t>TF-IDF </a:t>
            </a:r>
            <a:r>
              <a:rPr lang="ko-KR" altLang="en-US" sz="2200" b="0" i="0" u="none" strike="noStrike" dirty="0">
                <a:solidFill>
                  <a:srgbClr val="F8FBFF"/>
                </a:solidFill>
                <a:latin typeface="Pretendard Bold" panose="020B0600000101010101" charset="-127"/>
                <a:ea typeface="Pretendard Bold" panose="020B0600000101010101" charset="-127"/>
              </a:rPr>
              <a:t>사용 </a:t>
            </a:r>
            <a:br>
              <a:rPr lang="en-US" altLang="ko-KR" sz="2200" dirty="0">
                <a:solidFill>
                  <a:srgbClr val="F8FBFF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200" dirty="0">
                <a:solidFill>
                  <a:srgbClr val="F8FBFF"/>
                </a:solidFill>
                <a:latin typeface="Pretendard Bold" panose="020B0600000101010101" charset="-127"/>
                <a:ea typeface="Pretendard Bold" panose="020B0600000101010101" charset="-127"/>
              </a:rPr>
              <a:t>중요한 단어 추출</a:t>
            </a:r>
            <a:endParaRPr lang="en-US" sz="2200" b="0" i="0" u="none" strike="noStrike" dirty="0">
              <a:solidFill>
                <a:srgbClr val="F8FBFF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8B422B7-5CF9-C01F-FAE0-E752B4334023}"/>
              </a:ext>
            </a:extLst>
          </p:cNvPr>
          <p:cNvSpPr txBox="1"/>
          <p:nvPr/>
        </p:nvSpPr>
        <p:spPr>
          <a:xfrm>
            <a:off x="13182600" y="5880100"/>
            <a:ext cx="2870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2200" b="0" i="0" u="none" strike="noStrike" dirty="0">
                <a:solidFill>
                  <a:srgbClr val="4277E8"/>
                </a:solidFill>
                <a:latin typeface="Pretendard Bold" panose="020B0600000101010101" charset="-127"/>
                <a:ea typeface="Pretendard Bold" panose="020B0600000101010101" charset="-127"/>
              </a:rPr>
              <a:t>상위 단어들의 일치 여부를 직접 비교</a:t>
            </a:r>
            <a:endParaRPr lang="en-US" sz="2200" b="0" i="0" u="none" strike="noStrike" dirty="0">
              <a:solidFill>
                <a:srgbClr val="4277E8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396FF087-726B-F1DB-1522-15624A7FD9C2}"/>
              </a:ext>
            </a:extLst>
          </p:cNvPr>
          <p:cNvSpPr txBox="1"/>
          <p:nvPr/>
        </p:nvSpPr>
        <p:spPr>
          <a:xfrm>
            <a:off x="1905000" y="7075328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ko-KR" altLang="en-US" sz="1600" spc="-100" dirty="0">
                <a:solidFill>
                  <a:srgbClr val="4277E8"/>
                </a:solidFill>
                <a:ea typeface="Pretendard Medium"/>
              </a:rPr>
              <a:t>문제 </a:t>
            </a:r>
            <a:r>
              <a:rPr lang="en-US" altLang="ko-KR" sz="1600" spc="-100" dirty="0">
                <a:solidFill>
                  <a:srgbClr val="4277E8"/>
                </a:solidFill>
                <a:ea typeface="Pretendard Medium"/>
              </a:rPr>
              <a:t>+ </a:t>
            </a:r>
            <a:r>
              <a:rPr lang="ko-KR" altLang="en-US" sz="1600" spc="-100" dirty="0">
                <a:solidFill>
                  <a:srgbClr val="4277E8"/>
                </a:solidFill>
                <a:ea typeface="Pretendard Medium"/>
              </a:rPr>
              <a:t>세부 문제 </a:t>
            </a:r>
            <a:r>
              <a:rPr lang="en-US" altLang="ko-KR" sz="1600" spc="-100" dirty="0">
                <a:solidFill>
                  <a:srgbClr val="4277E8"/>
                </a:solidFill>
                <a:ea typeface="Pretendard Medium"/>
              </a:rPr>
              <a:t>+ </a:t>
            </a:r>
            <a:r>
              <a:rPr lang="ko-KR" altLang="en-US" sz="1600" spc="-100" dirty="0">
                <a:solidFill>
                  <a:srgbClr val="4277E8"/>
                </a:solidFill>
                <a:ea typeface="Pretendard Medium"/>
              </a:rPr>
              <a:t>선지 </a:t>
            </a:r>
            <a:r>
              <a:rPr lang="en-US" altLang="ko-KR" sz="1600" spc="-100" dirty="0">
                <a:solidFill>
                  <a:srgbClr val="4277E8"/>
                </a:solidFill>
                <a:ea typeface="Pretendard Medium"/>
              </a:rPr>
              <a:t>+ </a:t>
            </a:r>
            <a:r>
              <a:rPr lang="ko-KR" altLang="en-US" sz="1600" spc="-100" dirty="0">
                <a:solidFill>
                  <a:srgbClr val="4277E8"/>
                </a:solidFill>
                <a:ea typeface="Pretendard Medium"/>
              </a:rPr>
              <a:t>해설 결합 </a:t>
            </a:r>
            <a:endParaRPr lang="ko-KR" sz="1600" b="0" i="0" u="none" strike="noStrike" spc="-100" dirty="0">
              <a:solidFill>
                <a:srgbClr val="4277E8"/>
              </a:solidFill>
              <a:ea typeface="Pretendard Medium"/>
            </a:endParaRPr>
          </a:p>
        </p:txBody>
      </p:sp>
      <p:sp>
        <p:nvSpPr>
          <p:cNvPr id="47" name="TextBox 34">
            <a:extLst>
              <a:ext uri="{FF2B5EF4-FFF2-40B4-BE49-F238E27FC236}">
                <a16:creationId xmlns:a16="http://schemas.microsoft.com/office/drawing/2014/main" id="{D7B273BB-7133-7216-0325-D47E1534C1C4}"/>
              </a:ext>
            </a:extLst>
          </p:cNvPr>
          <p:cNvSpPr txBox="1"/>
          <p:nvPr/>
        </p:nvSpPr>
        <p:spPr>
          <a:xfrm>
            <a:off x="5457877" y="4773118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ko-KR" altLang="en-US" sz="1600" b="0" i="0" u="none" strike="noStrike" spc="-100" dirty="0">
                <a:solidFill>
                  <a:srgbClr val="4277E8"/>
                </a:solidFill>
                <a:ea typeface="Pretendard Medium"/>
              </a:rPr>
              <a:t>각 주제에 대한 모든 문제 결합</a:t>
            </a:r>
            <a:endParaRPr lang="ko-KR" sz="1600" b="0" i="0" u="none" strike="noStrike" spc="-100" dirty="0">
              <a:solidFill>
                <a:srgbClr val="4277E8"/>
              </a:solidFill>
              <a:ea typeface="Pretendard Medium"/>
            </a:endParaRPr>
          </a:p>
        </p:txBody>
      </p:sp>
      <p:pic>
        <p:nvPicPr>
          <p:cNvPr id="48" name="Picture 36">
            <a:extLst>
              <a:ext uri="{FF2B5EF4-FFF2-40B4-BE49-F238E27FC236}">
                <a16:creationId xmlns:a16="http://schemas.microsoft.com/office/drawing/2014/main" id="{8F0C2649-C059-8E33-861C-83C7345D06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0" y="7429500"/>
            <a:ext cx="3441700" cy="12700"/>
          </a:xfrm>
          <a:prstGeom prst="rect">
            <a:avLst/>
          </a:prstGeom>
        </p:spPr>
      </p:pic>
      <p:pic>
        <p:nvPicPr>
          <p:cNvPr id="49" name="Picture 37">
            <a:extLst>
              <a:ext uri="{FF2B5EF4-FFF2-40B4-BE49-F238E27FC236}">
                <a16:creationId xmlns:a16="http://schemas.microsoft.com/office/drawing/2014/main" id="{A0BCED62-95C5-E14F-BE90-7CCD684509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000" y="7226300"/>
            <a:ext cx="88900" cy="88900"/>
          </a:xfrm>
          <a:prstGeom prst="rect">
            <a:avLst/>
          </a:prstGeom>
        </p:spPr>
      </p:pic>
      <p:sp>
        <p:nvSpPr>
          <p:cNvPr id="50" name="TextBox 38">
            <a:extLst>
              <a:ext uri="{FF2B5EF4-FFF2-40B4-BE49-F238E27FC236}">
                <a16:creationId xmlns:a16="http://schemas.microsoft.com/office/drawing/2014/main" id="{7001F1B0-4757-CDF1-CFE9-572E2F5ECFCE}"/>
              </a:ext>
            </a:extLst>
          </p:cNvPr>
          <p:cNvSpPr txBox="1"/>
          <p:nvPr/>
        </p:nvSpPr>
        <p:spPr>
          <a:xfrm>
            <a:off x="9309100" y="7048500"/>
            <a:ext cx="4635500" cy="3615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en-US" altLang="ko-KR" sz="1600" spc="-100" dirty="0">
                <a:solidFill>
                  <a:srgbClr val="4277E8"/>
                </a:solidFill>
                <a:latin typeface="Pretendard Medium" panose="020B0600000101010101" charset="-127"/>
                <a:ea typeface="Pretendard Medium" panose="020B0600000101010101" charset="-127"/>
              </a:rPr>
              <a:t>TF-IDF(Term</a:t>
            </a:r>
            <a:r>
              <a:rPr lang="ko-KR" altLang="en-US" sz="1600" spc="-100" dirty="0">
                <a:solidFill>
                  <a:srgbClr val="4277E8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1600" spc="-100" dirty="0">
                <a:solidFill>
                  <a:srgbClr val="4277E8"/>
                </a:solidFill>
                <a:latin typeface="Pretendard Medium" panose="020B0600000101010101" charset="-127"/>
                <a:ea typeface="Pretendard Medium" panose="020B0600000101010101" charset="-127"/>
              </a:rPr>
              <a:t>Frequency – Inverse Document Frequency)</a:t>
            </a:r>
            <a:endParaRPr lang="ko-KR" sz="1600" b="0" i="0" u="none" strike="noStrike" spc="-100" dirty="0">
              <a:solidFill>
                <a:srgbClr val="4277E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52" name="Picture 40">
            <a:extLst>
              <a:ext uri="{FF2B5EF4-FFF2-40B4-BE49-F238E27FC236}">
                <a16:creationId xmlns:a16="http://schemas.microsoft.com/office/drawing/2014/main" id="{4A4D9C57-F123-E453-B7EA-1C8E397CB1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000" y="7658100"/>
            <a:ext cx="88900" cy="88900"/>
          </a:xfrm>
          <a:prstGeom prst="rect">
            <a:avLst/>
          </a:prstGeom>
        </p:spPr>
      </p:pic>
      <p:sp>
        <p:nvSpPr>
          <p:cNvPr id="53" name="TextBox 41">
            <a:extLst>
              <a:ext uri="{FF2B5EF4-FFF2-40B4-BE49-F238E27FC236}">
                <a16:creationId xmlns:a16="http://schemas.microsoft.com/office/drawing/2014/main" id="{942E6AF8-2445-C8C2-F0EE-BB3076B4C2C7}"/>
              </a:ext>
            </a:extLst>
          </p:cNvPr>
          <p:cNvSpPr txBox="1"/>
          <p:nvPr/>
        </p:nvSpPr>
        <p:spPr>
          <a:xfrm>
            <a:off x="9309100" y="75438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altLang="en-US" sz="1600" b="0" i="0" u="none" strike="noStrike" spc="-100" dirty="0">
                <a:solidFill>
                  <a:srgbClr val="4277E8"/>
                </a:solidFill>
                <a:ea typeface="Pretendard Medium"/>
              </a:rPr>
              <a:t>문서에서 중요한 단어를 뽑아내는 방식</a:t>
            </a:r>
            <a:endParaRPr lang="ko-KR" sz="1600" b="0" i="0" u="none" strike="noStrike" spc="-100" dirty="0">
              <a:solidFill>
                <a:srgbClr val="4277E8"/>
              </a:solidFill>
              <a:ea typeface="Pretendard Medium"/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0DF9BD88-1FF7-B3C6-A831-7265B80F36B4}"/>
              </a:ext>
            </a:extLst>
          </p:cNvPr>
          <p:cNvSpPr txBox="1"/>
          <p:nvPr/>
        </p:nvSpPr>
        <p:spPr>
          <a:xfrm>
            <a:off x="12700000" y="4773118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altLang="en-US" sz="1600" b="0" i="0" u="none" strike="noStrike" spc="-100" dirty="0">
                <a:solidFill>
                  <a:srgbClr val="4277E8"/>
                </a:solidFill>
                <a:ea typeface="Pretendard Medium"/>
              </a:rPr>
              <a:t>추출된 단어와 실제 주제와 직접 비교</a:t>
            </a:r>
            <a:endParaRPr lang="ko-KR" sz="1600" b="0" i="0" u="none" strike="noStrike" spc="-100" dirty="0">
              <a:solidFill>
                <a:srgbClr val="4277E8"/>
              </a:solidFill>
              <a:ea typeface="Pretendard Medium"/>
            </a:endParaRPr>
          </a:p>
        </p:txBody>
      </p:sp>
      <p:sp>
        <p:nvSpPr>
          <p:cNvPr id="2091" name="TextBox 15">
            <a:extLst>
              <a:ext uri="{FF2B5EF4-FFF2-40B4-BE49-F238E27FC236}">
                <a16:creationId xmlns:a16="http://schemas.microsoft.com/office/drawing/2014/main" id="{CFF95BC8-3F9C-E989-02F8-7661973E1593}"/>
              </a:ext>
            </a:extLst>
          </p:cNvPr>
          <p:cNvSpPr txBox="1"/>
          <p:nvPr/>
        </p:nvSpPr>
        <p:spPr>
          <a:xfrm>
            <a:off x="9061604" y="1929572"/>
            <a:ext cx="3619192" cy="601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60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TF-IDF</a:t>
            </a:r>
            <a:r>
              <a:rPr lang="en-US" sz="26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600" dirty="0">
                <a:latin typeface="Pretendard Bold" panose="020B0600000101010101" charset="-127"/>
                <a:ea typeface="Pretendard Bold" panose="020B0600000101010101" charset="-127"/>
              </a:rPr>
              <a:t>점수 측정 예시</a:t>
            </a:r>
            <a:endParaRPr lang="en-US" sz="260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094" name="왼쪽 중괄호 2093">
            <a:extLst>
              <a:ext uri="{FF2B5EF4-FFF2-40B4-BE49-F238E27FC236}">
                <a16:creationId xmlns:a16="http://schemas.microsoft.com/office/drawing/2014/main" id="{065649DE-F8B1-AF2D-7925-A697B1528B24}"/>
              </a:ext>
            </a:extLst>
          </p:cNvPr>
          <p:cNvSpPr/>
          <p:nvPr/>
        </p:nvSpPr>
        <p:spPr>
          <a:xfrm rot="10800000">
            <a:off x="15628911" y="2638228"/>
            <a:ext cx="390577" cy="1483359"/>
          </a:xfrm>
          <a:prstGeom prst="leftBrace">
            <a:avLst>
              <a:gd name="adj1" fmla="val 46712"/>
              <a:gd name="adj2" fmla="val 50000"/>
            </a:avLst>
          </a:prstGeom>
          <a:ln w="571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95" name="표 2094">
            <a:extLst>
              <a:ext uri="{FF2B5EF4-FFF2-40B4-BE49-F238E27FC236}">
                <a16:creationId xmlns:a16="http://schemas.microsoft.com/office/drawing/2014/main" id="{C20AFB63-107C-7E22-D80C-17F451AC2C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364811"/>
              </p:ext>
            </p:extLst>
          </p:nvPr>
        </p:nvGraphicFramePr>
        <p:xfrm>
          <a:off x="6048110" y="2614076"/>
          <a:ext cx="937948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44870">
                  <a:extLst>
                    <a:ext uri="{9D8B030D-6E8A-4147-A177-3AD203B41FA5}">
                      <a16:colId xmlns:a16="http://schemas.microsoft.com/office/drawing/2014/main" val="3354992397"/>
                    </a:ext>
                  </a:extLst>
                </a:gridCol>
                <a:gridCol w="2344870">
                  <a:extLst>
                    <a:ext uri="{9D8B030D-6E8A-4147-A177-3AD203B41FA5}">
                      <a16:colId xmlns:a16="http://schemas.microsoft.com/office/drawing/2014/main" val="281065818"/>
                    </a:ext>
                  </a:extLst>
                </a:gridCol>
                <a:gridCol w="2978150">
                  <a:extLst>
                    <a:ext uri="{9D8B030D-6E8A-4147-A177-3AD203B41FA5}">
                      <a16:colId xmlns:a16="http://schemas.microsoft.com/office/drawing/2014/main" val="3975289753"/>
                    </a:ext>
                  </a:extLst>
                </a:gridCol>
                <a:gridCol w="1711590">
                  <a:extLst>
                    <a:ext uri="{9D8B030D-6E8A-4147-A177-3AD203B41FA5}">
                      <a16:colId xmlns:a16="http://schemas.microsoft.com/office/drawing/2014/main" val="755154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단어</a:t>
                      </a:r>
                      <a:endParaRPr lang="ko-KR" altLang="en-US" b="1" dirty="0"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solidFill>
                      <a:srgbClr val="4277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TF(</a:t>
                      </a:r>
                      <a:r>
                        <a:rPr lang="ko-KR" altLang="en-US" b="1" dirty="0"/>
                        <a:t>문서 내 빈도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solidFill>
                      <a:srgbClr val="4277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IDF(</a:t>
                      </a:r>
                      <a:r>
                        <a:rPr lang="ko-KR" altLang="en-US" b="1" dirty="0" err="1"/>
                        <a:t>희귀성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solidFill>
                      <a:srgbClr val="4277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TF-IDF </a:t>
                      </a:r>
                      <a:r>
                        <a:rPr lang="ko-KR" altLang="en-US" b="1" dirty="0"/>
                        <a:t>점수</a:t>
                      </a:r>
                      <a:endParaRPr lang="ko-KR" altLang="en-US" b="1" dirty="0"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solidFill>
                      <a:srgbClr val="427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999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UI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보통</a:t>
                      </a:r>
                      <a:r>
                        <a:rPr lang="en-US" altLang="ko-KR" dirty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(2</a:t>
                      </a:r>
                      <a:r>
                        <a:rPr lang="ko-KR" altLang="en-US" dirty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번 등장</a:t>
                      </a:r>
                      <a:r>
                        <a:rPr lang="en-US" altLang="ko-KR" dirty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)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높음</a:t>
                      </a:r>
                      <a:r>
                        <a:rPr lang="en-US" altLang="ko-KR" dirty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(</a:t>
                      </a:r>
                      <a:r>
                        <a:rPr lang="ko-KR" altLang="en-US" dirty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다른 문서엔 없음</a:t>
                      </a:r>
                      <a:r>
                        <a:rPr lang="en-US" altLang="ko-KR" dirty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)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u="none" dirty="0">
                          <a:effectLst/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높음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43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보통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보통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중간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237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있는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높음</a:t>
                      </a:r>
                      <a:r>
                        <a:rPr lang="en-US" altLang="ko-KR" dirty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(10</a:t>
                      </a:r>
                      <a:r>
                        <a:rPr lang="ko-KR" altLang="en-US" dirty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번 등장</a:t>
                      </a:r>
                      <a:r>
                        <a:rPr lang="en-US" altLang="ko-KR" dirty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)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낮음</a:t>
                      </a:r>
                      <a:r>
                        <a:rPr lang="en-US" altLang="ko-KR" dirty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(</a:t>
                      </a:r>
                      <a:r>
                        <a:rPr lang="ko-KR" altLang="en-US" dirty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너무 흔함</a:t>
                      </a:r>
                      <a:r>
                        <a:rPr lang="en-US" altLang="ko-KR" dirty="0"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)</a:t>
                      </a:r>
                      <a:endParaRPr lang="ko-KR" altLang="en-US" dirty="0"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낮음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894076"/>
                  </a:ext>
                </a:extLst>
              </a:tr>
            </a:tbl>
          </a:graphicData>
        </a:graphic>
      </p:graphicFrame>
      <p:sp>
        <p:nvSpPr>
          <p:cNvPr id="2099" name="왼쪽 중괄호 2098">
            <a:extLst>
              <a:ext uri="{FF2B5EF4-FFF2-40B4-BE49-F238E27FC236}">
                <a16:creationId xmlns:a16="http://schemas.microsoft.com/office/drawing/2014/main" id="{0963351B-19C3-3753-B41B-DE773E460167}"/>
              </a:ext>
            </a:extLst>
          </p:cNvPr>
          <p:cNvSpPr/>
          <p:nvPr/>
        </p:nvSpPr>
        <p:spPr>
          <a:xfrm>
            <a:off x="5385631" y="2669541"/>
            <a:ext cx="390577" cy="1483359"/>
          </a:xfrm>
          <a:prstGeom prst="leftBrace">
            <a:avLst>
              <a:gd name="adj1" fmla="val 46712"/>
              <a:gd name="adj2" fmla="val 50000"/>
            </a:avLst>
          </a:prstGeom>
          <a:ln w="571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7">
            <a:extLst>
              <a:ext uri="{FF2B5EF4-FFF2-40B4-BE49-F238E27FC236}">
                <a16:creationId xmlns:a16="http://schemas.microsoft.com/office/drawing/2014/main" id="{964198D2-1218-17F8-C42F-3CBCD42999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58700" y="4906884"/>
            <a:ext cx="88900" cy="88900"/>
          </a:xfrm>
          <a:prstGeom prst="rect">
            <a:avLst/>
          </a:prstGeom>
        </p:spPr>
      </p:pic>
      <p:pic>
        <p:nvPicPr>
          <p:cNvPr id="6" name="Picture 37">
            <a:extLst>
              <a:ext uri="{FF2B5EF4-FFF2-40B4-BE49-F238E27FC236}">
                <a16:creationId xmlns:a16="http://schemas.microsoft.com/office/drawing/2014/main" id="{EBEF12C3-42CA-8FA7-EC31-04ED005BAE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1758" y="4906884"/>
            <a:ext cx="88900" cy="88900"/>
          </a:xfrm>
          <a:prstGeom prst="rect">
            <a:avLst/>
          </a:prstGeom>
        </p:spPr>
      </p:pic>
      <p:pic>
        <p:nvPicPr>
          <p:cNvPr id="8" name="Picture 37">
            <a:extLst>
              <a:ext uri="{FF2B5EF4-FFF2-40B4-BE49-F238E27FC236}">
                <a16:creationId xmlns:a16="http://schemas.microsoft.com/office/drawing/2014/main" id="{EBA05234-DD6A-A8EE-D6D8-1DC01274B3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2150" y="7200900"/>
            <a:ext cx="88900" cy="88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2F07158-DAED-9915-D565-C4BA92232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04" y="7075328"/>
            <a:ext cx="1072888" cy="107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2DA9FB-D2B3-918D-4796-8A85AD0E6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410" y="4112793"/>
            <a:ext cx="1106907" cy="110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EC6C106-B990-06FC-FCED-BD8ADE74D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290" y="4145783"/>
            <a:ext cx="1106907" cy="110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B8CDCF4-4800-FF37-93E7-EADDA16CA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9036" y="7075328"/>
            <a:ext cx="1072888" cy="107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87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83C9B-A7D2-CA02-59A2-5B7A7796D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2B2078B-CD6E-7628-F299-33DDF428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745B2F3-99EE-801C-553F-5A9C3226F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F29D0F83-5578-6433-6857-4F536F89AE88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F0F5B62C-41E2-6480-1FFB-4D36501437C7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03661B1-E198-9130-20BF-F636A4AC89DA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5141D68-132A-AC52-99BE-5D370BFD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18AF9584-301A-2357-A77E-62FF1BDDAA97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b="0" i="0" u="none" strike="noStrike" spc="-300" dirty="0">
                  <a:solidFill>
                    <a:srgbClr val="4277E8"/>
                  </a:solidFill>
                  <a:ea typeface="Pretendard SemiBold"/>
                </a:rPr>
                <a:t> 검증 결과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5B5F91E5-2F54-3ABB-416C-BAB342559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5192" y="2933700"/>
            <a:ext cx="5487166" cy="1914792"/>
          </a:xfrm>
          <a:prstGeom prst="rect">
            <a:avLst/>
          </a:prstGeom>
        </p:spPr>
      </p:pic>
      <p:pic>
        <p:nvPicPr>
          <p:cNvPr id="27" name="Picture 9">
            <a:extLst>
              <a:ext uri="{FF2B5EF4-FFF2-40B4-BE49-F238E27FC236}">
                <a16:creationId xmlns:a16="http://schemas.microsoft.com/office/drawing/2014/main" id="{3BDB6550-44C9-FB45-30FB-60FEE835A0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482600"/>
            <a:ext cx="3347046" cy="36828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5E7B825-860A-1E51-7390-E195322FCF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993" y="2665327"/>
            <a:ext cx="3498922" cy="6588876"/>
          </a:xfrm>
          <a:prstGeom prst="rect">
            <a:avLst/>
          </a:prstGeom>
        </p:spPr>
      </p:pic>
      <p:sp>
        <p:nvSpPr>
          <p:cNvPr id="33" name="같음 기호 32">
            <a:extLst>
              <a:ext uri="{FF2B5EF4-FFF2-40B4-BE49-F238E27FC236}">
                <a16:creationId xmlns:a16="http://schemas.microsoft.com/office/drawing/2014/main" id="{B137F5E2-F9FF-B077-E2E2-DEADF0C865D7}"/>
              </a:ext>
            </a:extLst>
          </p:cNvPr>
          <p:cNvSpPr/>
          <p:nvPr/>
        </p:nvSpPr>
        <p:spPr>
          <a:xfrm>
            <a:off x="6285208" y="5535029"/>
            <a:ext cx="1041810" cy="849471"/>
          </a:xfrm>
          <a:prstGeom prst="mathEqual">
            <a:avLst/>
          </a:prstGeom>
          <a:solidFill>
            <a:srgbClr val="00B4D8"/>
          </a:solidFill>
          <a:ln w="38100">
            <a:solidFill>
              <a:srgbClr val="00B4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2364E77-54E9-7F93-CA28-8DC5EB3C523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33536"/>
          <a:stretch>
            <a:fillRect/>
          </a:stretch>
        </p:blipFill>
        <p:spPr>
          <a:xfrm>
            <a:off x="8153400" y="2631383"/>
            <a:ext cx="7316437" cy="6038351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0707B4E-DD8C-D566-04D3-EA4520E8F3E5}"/>
              </a:ext>
            </a:extLst>
          </p:cNvPr>
          <p:cNvSpPr/>
          <p:nvPr/>
        </p:nvSpPr>
        <p:spPr>
          <a:xfrm>
            <a:off x="11727764" y="6903078"/>
            <a:ext cx="3868829" cy="1191001"/>
          </a:xfrm>
          <a:prstGeom prst="roundRect">
            <a:avLst/>
          </a:prstGeom>
          <a:noFill/>
          <a:ln w="38100">
            <a:solidFill>
              <a:srgbClr val="00B4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E602A369-94A8-2236-0EB4-A4BC7CB361D0}"/>
              </a:ext>
            </a:extLst>
          </p:cNvPr>
          <p:cNvSpPr/>
          <p:nvPr/>
        </p:nvSpPr>
        <p:spPr>
          <a:xfrm rot="10800000">
            <a:off x="5181132" y="2803815"/>
            <a:ext cx="569075" cy="6311900"/>
          </a:xfrm>
          <a:prstGeom prst="leftBrace">
            <a:avLst>
              <a:gd name="adj1" fmla="val 125192"/>
              <a:gd name="adj2" fmla="val 50000"/>
            </a:avLst>
          </a:prstGeom>
          <a:ln w="28575">
            <a:solidFill>
              <a:srgbClr val="00B4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26C8F2D-5964-2348-E87F-6A60C42F74D9}"/>
              </a:ext>
            </a:extLst>
          </p:cNvPr>
          <p:cNvSpPr txBox="1"/>
          <p:nvPr/>
        </p:nvSpPr>
        <p:spPr>
          <a:xfrm>
            <a:off x="11658600" y="6301124"/>
            <a:ext cx="1814093" cy="601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600" dirty="0">
                <a:latin typeface="Pretendard Bold" panose="020B0600000101010101" charset="-127"/>
                <a:ea typeface="Pretendard Bold" panose="020B0600000101010101" charset="-127"/>
              </a:rPr>
              <a:t>Index:</a:t>
            </a:r>
            <a:r>
              <a:rPr lang="ko-KR" altLang="en-US" sz="26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2600" dirty="0">
                <a:latin typeface="Pretendard Bold" panose="020B0600000101010101" charset="-127"/>
                <a:ea typeface="Pretendard Bold" panose="020B0600000101010101" charset="-127"/>
              </a:rPr>
              <a:t>6</a:t>
            </a:r>
            <a:endParaRPr lang="en-US" sz="260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797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7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78EDC7-2A5F-6033-2D1B-004306EAE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E50AB11-37C7-A99D-E844-7F6588951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06" y="113665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B2FB54F-B0EC-376D-E605-1937A4343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8947FF6-6F2A-19CE-5E10-69B619AE65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3046" b="-300000"/>
          <a:stretch>
            <a:fillRect/>
          </a:stretch>
        </p:blipFill>
        <p:spPr>
          <a:xfrm rot="5400000">
            <a:off x="9309100" y="7835900"/>
            <a:ext cx="1092200" cy="508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FDF6F67-234C-0C03-FF39-68D8E7EAD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1700" y="7264400"/>
            <a:ext cx="177800" cy="177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9C48F55-63F1-BF4D-79FA-CF963BCD3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1700" y="8229600"/>
            <a:ext cx="177800" cy="1778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6D682456-2257-582F-241D-FB4B84DCE718}"/>
              </a:ext>
            </a:extLst>
          </p:cNvPr>
          <p:cNvSpPr txBox="1"/>
          <p:nvPr/>
        </p:nvSpPr>
        <p:spPr>
          <a:xfrm>
            <a:off x="1854200" y="6553200"/>
            <a:ext cx="6743700" cy="209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300" b="0" i="0" u="none" strike="noStrike" spc="-500" dirty="0">
                <a:solidFill>
                  <a:srgbClr val="E8EDF4"/>
                </a:solidFill>
                <a:ea typeface="Pretendard Medium"/>
              </a:rPr>
              <a:t>주요 페이지 소개 및</a:t>
            </a:r>
            <a:br>
              <a:rPr lang="en-US" altLang="ko-KR" sz="6300" b="0" i="0" u="none" strike="noStrike" spc="-500" dirty="0">
                <a:solidFill>
                  <a:srgbClr val="E8EDF4"/>
                </a:solidFill>
                <a:ea typeface="Pretendard Medium"/>
              </a:rPr>
            </a:br>
            <a:r>
              <a:rPr lang="ko-KR" altLang="en-US" sz="6300" b="0" i="0" u="none" strike="noStrike" spc="-500" dirty="0">
                <a:solidFill>
                  <a:srgbClr val="E8EDF4"/>
                </a:solidFill>
                <a:ea typeface="Pretendard Medium"/>
              </a:rPr>
              <a:t>시연 영상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BCF46C5-65C4-38A1-2D12-D061EF6BB3D3}"/>
              </a:ext>
            </a:extLst>
          </p:cNvPr>
          <p:cNvSpPr txBox="1"/>
          <p:nvPr/>
        </p:nvSpPr>
        <p:spPr>
          <a:xfrm>
            <a:off x="11633200" y="7188200"/>
            <a:ext cx="4940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spc="-100" dirty="0">
                <a:solidFill>
                  <a:srgbClr val="E8EDF4"/>
                </a:solidFill>
                <a:latin typeface="Pretendard Regular"/>
                <a:ea typeface="Pretendard Regular"/>
              </a:rPr>
              <a:t>주요 페이지 소개</a:t>
            </a:r>
            <a:endParaRPr lang="en-US" sz="2000" b="0" i="0" u="none" strike="noStrike" spc="-100" dirty="0">
              <a:solidFill>
                <a:srgbClr val="E8EDF4"/>
              </a:solidFill>
              <a:latin typeface="Pretendard Regular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A6A6F35-D9FD-0C4C-D938-BB1FEDEA4A73}"/>
              </a:ext>
            </a:extLst>
          </p:cNvPr>
          <p:cNvSpPr txBox="1"/>
          <p:nvPr/>
        </p:nvSpPr>
        <p:spPr>
          <a:xfrm>
            <a:off x="10020300" y="7175500"/>
            <a:ext cx="1422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100" b="0" i="0" u="none" strike="noStrike" dirty="0">
                <a:solidFill>
                  <a:srgbClr val="E8EDF4"/>
                </a:solidFill>
                <a:latin typeface="Pretendard Bold"/>
              </a:rPr>
              <a:t>POINT 01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C5AB377-8FEC-D6C3-DE78-FD93B39DF4D0}"/>
              </a:ext>
            </a:extLst>
          </p:cNvPr>
          <p:cNvSpPr txBox="1"/>
          <p:nvPr/>
        </p:nvSpPr>
        <p:spPr>
          <a:xfrm>
            <a:off x="11633200" y="8140700"/>
            <a:ext cx="4940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b="0" i="0" u="none" strike="noStrike" spc="-100" dirty="0">
                <a:solidFill>
                  <a:srgbClr val="E8EDF4"/>
                </a:solidFill>
                <a:ea typeface="Pretendard Regular"/>
              </a:rPr>
              <a:t>시연 영상</a:t>
            </a:r>
            <a:endParaRPr lang="en-US" sz="2000" b="0" i="0" u="none" strike="noStrike" spc="-100" dirty="0">
              <a:solidFill>
                <a:srgbClr val="E8EDF4"/>
              </a:solidFill>
              <a:latin typeface="Pretendard Regula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DE92599-2D6D-C8C0-0B9D-FEA7E1769133}"/>
              </a:ext>
            </a:extLst>
          </p:cNvPr>
          <p:cNvSpPr txBox="1"/>
          <p:nvPr/>
        </p:nvSpPr>
        <p:spPr>
          <a:xfrm>
            <a:off x="10020300" y="8128000"/>
            <a:ext cx="1422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100" b="0" i="0" u="none" strike="noStrike">
                <a:solidFill>
                  <a:srgbClr val="E8EDF4"/>
                </a:solidFill>
                <a:latin typeface="Pretendard Bold"/>
              </a:rPr>
              <a:t>POINT 02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C967805A-AE2A-551E-D8FC-53A78BA3847F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 dirty="0">
                <a:solidFill>
                  <a:schemeClr val="bg1"/>
                </a:solidFill>
                <a:ea typeface="Pretendard Regular"/>
              </a:rPr>
              <a:t>문제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Regular"/>
              </a:rPr>
              <a:t>?Issue!</a:t>
            </a: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CD61ED1B-F0F0-F088-5F08-1D9ABF6802CA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스마트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인재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개발원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분석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서비스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31</a:t>
            </a:r>
            <a:r>
              <a:rPr lang="ko-KR" sz="1600" b="0" i="0" u="none" strike="noStrike" spc="-100" dirty="0" err="1">
                <a:solidFill>
                  <a:schemeClr val="bg1"/>
                </a:solidFill>
                <a:ea typeface="Pretendard SemiBold"/>
              </a:rPr>
              <a:t>회차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 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C1B3A0FC-8ADE-90C4-5FA3-7EE8BF57B0F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622" t="27329" r="41904" b="46920"/>
          <a:stretch>
            <a:fillRect/>
          </a:stretch>
        </p:blipFill>
        <p:spPr>
          <a:xfrm>
            <a:off x="1371600" y="3181350"/>
            <a:ext cx="35687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65CB86-FC5A-6D0F-486A-768826BB7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F0C1988-4506-0AEA-14BC-3B9BEC438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B059B8B-7CA9-1A9A-1B95-617B2A19C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C7F48B71-E4C1-ABDF-3DCB-41A6A054EFF4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EB61CB5E-FE8E-58B9-3AC6-FB200EDEF1D4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12F253-2F90-7D7D-E9D4-66AC0382ED5E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9C567E8A-352C-A94F-7802-093000CAA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F30D2DCF-C989-3D4E-7E7A-1EC63B437F14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spc="-300" dirty="0">
                  <a:solidFill>
                    <a:srgbClr val="4277E8"/>
                  </a:solidFill>
                  <a:ea typeface="Pretendard SemiBold"/>
                </a:rPr>
                <a:t> 메인 페이지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4" name="Picture 9">
            <a:extLst>
              <a:ext uri="{FF2B5EF4-FFF2-40B4-BE49-F238E27FC236}">
                <a16:creationId xmlns:a16="http://schemas.microsoft.com/office/drawing/2014/main" id="{9C756596-54E7-F7E8-4A32-D1475182F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1" y="482600"/>
            <a:ext cx="3368031" cy="3682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81E50A-E720-C60C-7FCF-8318C8493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6100" y="2417488"/>
            <a:ext cx="12115800" cy="68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06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983BC3-E9EF-6F08-5AA9-253689A0D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3A496A-8FB6-1FD1-69A2-A827D3F68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5973D79-F329-3D95-00DD-814465C42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A99E6DEE-3A12-ACDC-DBF3-E1142026319F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32CFEDF4-DCBA-9D19-9142-8E26F7D463B2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D8851E8-4BDE-3A54-FB6B-309274858DFF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5F3151A4-30F3-ACC4-B514-82B95178A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17068F27-2B95-5A06-1587-234448F3B4FC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spc="-300" dirty="0">
                  <a:solidFill>
                    <a:srgbClr val="4277E8"/>
                  </a:solidFill>
                  <a:ea typeface="Pretendard SemiBold"/>
                </a:rPr>
                <a:t> 로그인</a:t>
              </a:r>
              <a:r>
                <a:rPr lang="en-US" altLang="ko-KR" sz="4000" spc="-300" dirty="0">
                  <a:solidFill>
                    <a:srgbClr val="4277E8"/>
                  </a:solidFill>
                  <a:ea typeface="Pretendard SemiBold"/>
                </a:rPr>
                <a:t>/</a:t>
              </a:r>
              <a:r>
                <a:rPr lang="ko-KR" altLang="en-US" sz="4000" spc="-300" dirty="0">
                  <a:solidFill>
                    <a:srgbClr val="4277E8"/>
                  </a:solidFill>
                  <a:ea typeface="Pretendard SemiBold"/>
                </a:rPr>
                <a:t>회원가입 페이지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4" name="Picture 9">
            <a:extLst>
              <a:ext uri="{FF2B5EF4-FFF2-40B4-BE49-F238E27FC236}">
                <a16:creationId xmlns:a16="http://schemas.microsoft.com/office/drawing/2014/main" id="{B29E9C2B-F199-6983-0A89-B1F8B62AE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1" y="482600"/>
            <a:ext cx="3368031" cy="3682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BD555F-888B-68A7-9951-D4B333D9C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488" y="2922896"/>
            <a:ext cx="5483715" cy="57683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5E700C-3399-507A-E3AD-EC0122A710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8400" y="2019300"/>
            <a:ext cx="5638800" cy="67055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FEC138-DED1-A61F-666F-C2FAC0304A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0" y="3086100"/>
            <a:ext cx="5625512" cy="56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61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1C17AB-6EB2-6832-9299-966A01E8E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3E29384-0872-F6BE-20D3-FE25A56BA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D57C61D-D092-8F14-08AA-0517D7A15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833B3FE2-C397-7C7B-5077-201DD8B55F14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7D7D5FE4-DB93-F964-3F16-AEF4B46944D0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307F1D9-D464-E4CA-1416-2C40F4791E57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7130ED98-2034-6562-718E-DDDD66A57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E496E2CA-2D72-DC31-3ABE-F6C573568843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b="0" i="0" u="none" strike="noStrike" spc="-300" dirty="0">
                  <a:solidFill>
                    <a:srgbClr val="4277E8"/>
                  </a:solidFill>
                  <a:ea typeface="Pretendard SemiBold"/>
                </a:rPr>
                <a:t> 플랜 페이지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4" name="Picture 9">
            <a:extLst>
              <a:ext uri="{FF2B5EF4-FFF2-40B4-BE49-F238E27FC236}">
                <a16:creationId xmlns:a16="http://schemas.microsoft.com/office/drawing/2014/main" id="{E204A4DB-C93F-4529-2B50-ED6D92B13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1" y="482600"/>
            <a:ext cx="3368031" cy="3682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409327-ADDC-1613-B6F6-C139E4746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2100" y="2489620"/>
            <a:ext cx="13743800" cy="653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59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FAD923-213F-7DFC-6290-4428DC69E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A49B05-F7FB-C7E8-8473-A581E4483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C95C40-6339-069B-D8E8-CB8B79F7B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498564F9-404E-366A-12F5-E62EDD823D62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53217BE6-53E4-8379-3CDF-2360540BAC9A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8E1369E-CB63-CA72-DAE7-D227C30F03A2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17B6C85-7758-12A5-D918-034C38A35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000EA60F-84B7-4A04-FFE8-B6DDD42F91A2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b="0" i="0" u="none" strike="noStrike" spc="-300" dirty="0">
                  <a:solidFill>
                    <a:srgbClr val="4277E8"/>
                  </a:solidFill>
                  <a:ea typeface="Pretendard SemiBold"/>
                </a:rPr>
                <a:t> 마이페이지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4" name="Picture 9">
            <a:extLst>
              <a:ext uri="{FF2B5EF4-FFF2-40B4-BE49-F238E27FC236}">
                <a16:creationId xmlns:a16="http://schemas.microsoft.com/office/drawing/2014/main" id="{D3EB7DD3-30FB-E043-A636-2CC3D3E64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1" y="482600"/>
            <a:ext cx="3368031" cy="3682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F64C13-0563-E176-B410-825083C86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789" y="2499326"/>
            <a:ext cx="14146422" cy="678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91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47E4AA-FE59-8542-27AA-9C340B1C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7B4980-143D-CE77-BF86-F1D8D6CE3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B3EEFC-B668-D53C-517F-C370FF418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C8AF5E5C-B7F0-A110-03B0-6C4288B65410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2E398BD8-F8B6-9EFA-ECC3-F2EE202B01F0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BF71C10-C5DA-A9CC-4695-7B018B812E58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69F72E29-0486-8BA1-E514-9272107FC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6A5AD74B-8CE5-CE3E-B707-C2885329CDE8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spc="-300" dirty="0">
                  <a:solidFill>
                    <a:srgbClr val="4277E8"/>
                  </a:solidFill>
                  <a:ea typeface="Pretendard SemiBold"/>
                </a:rPr>
                <a:t> 환급 페이지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37C198A-5656-0577-6D39-E893A391E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550" y="2435443"/>
            <a:ext cx="14566900" cy="6810157"/>
          </a:xfrm>
          <a:prstGeom prst="rect">
            <a:avLst/>
          </a:prstGeom>
        </p:spPr>
      </p:pic>
      <p:pic>
        <p:nvPicPr>
          <p:cNvPr id="18" name="Picture 9">
            <a:extLst>
              <a:ext uri="{FF2B5EF4-FFF2-40B4-BE49-F238E27FC236}">
                <a16:creationId xmlns:a16="http://schemas.microsoft.com/office/drawing/2014/main" id="{B432F3D3-7F8C-70E8-8546-E007063FE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1" y="482600"/>
            <a:ext cx="3368031" cy="36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16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43000"/>
            <a:ext cx="169418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321300" y="2057400"/>
            <a:ext cx="76581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9500" b="0" i="0" u="none" strike="noStrike" spc="-500">
                <a:solidFill>
                  <a:srgbClr val="4277E8"/>
                </a:solidFill>
                <a:latin typeface="Pretendard SemiBold"/>
              </a:rPr>
              <a:t> CONTENTS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514600" y="5359400"/>
            <a:ext cx="6426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514600" y="7251700"/>
            <a:ext cx="6426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124200" y="4508500"/>
            <a:ext cx="635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3200" b="0" i="0" u="none" strike="noStrike">
                <a:solidFill>
                  <a:srgbClr val="4277E8"/>
                </a:solidFill>
                <a:latin typeface="Pretendard Semi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37000" y="4521200"/>
            <a:ext cx="420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2800" b="0" i="0" u="none" strike="noStrike" spc="-100">
                <a:solidFill>
                  <a:srgbClr val="4277E8"/>
                </a:solidFill>
                <a:ea typeface="Pretendard Medium"/>
              </a:rPr>
              <a:t>주제 선정 동기</a:t>
            </a:r>
            <a:endParaRPr lang="ko-KR" sz="2800" b="0" i="0" u="none" strike="noStrike" spc="-100">
              <a:solidFill>
                <a:srgbClr val="4277E8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124200" y="6210300"/>
            <a:ext cx="635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3200" b="0" i="0" u="none" strike="noStrike">
                <a:solidFill>
                  <a:srgbClr val="4277E8"/>
                </a:solidFill>
                <a:latin typeface="Pretendard Semi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7000" y="6223000"/>
            <a:ext cx="420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2800" b="0" i="0" u="none" strike="noStrike" spc="-100">
                <a:solidFill>
                  <a:srgbClr val="4277E8"/>
                </a:solidFill>
                <a:ea typeface="Pretendard Medium"/>
              </a:rPr>
              <a:t>서비스 설명 및 차별점</a:t>
            </a:r>
            <a:endParaRPr lang="ko-KR" sz="2800" b="0" i="0" u="none" strike="noStrike" spc="-100">
              <a:solidFill>
                <a:srgbClr val="4277E8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111500" y="7962900"/>
            <a:ext cx="635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3200" b="0" i="0" u="none" strike="noStrike">
                <a:solidFill>
                  <a:srgbClr val="4277E8"/>
                </a:solidFill>
                <a:latin typeface="Pretendard Semi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911600" y="7975600"/>
            <a:ext cx="420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2800" b="0" i="0" u="none" strike="noStrike" spc="-100" dirty="0">
                <a:solidFill>
                  <a:srgbClr val="4277E8"/>
                </a:solidFill>
                <a:ea typeface="Pretendard Medium"/>
              </a:rPr>
              <a:t>데이터 수집 및 </a:t>
            </a:r>
            <a:r>
              <a:rPr lang="ko-KR" altLang="en-US" sz="2800" spc="-100" dirty="0">
                <a:solidFill>
                  <a:srgbClr val="4277E8"/>
                </a:solidFill>
                <a:ea typeface="Pretendard Medium"/>
              </a:rPr>
              <a:t>검증</a:t>
            </a:r>
            <a:endParaRPr lang="ko-KR" sz="2800" b="0" i="0" u="none" strike="noStrike" spc="-100" dirty="0">
              <a:solidFill>
                <a:srgbClr val="4277E8"/>
              </a:solidFill>
              <a:ea typeface="Pretendard Medium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486900" y="5359400"/>
            <a:ext cx="64262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486900" y="7251700"/>
            <a:ext cx="64262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096500" y="4508500"/>
            <a:ext cx="635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3200" b="0" i="0" u="none" strike="noStrike">
                <a:solidFill>
                  <a:srgbClr val="4277E8"/>
                </a:solidFill>
                <a:latin typeface="Pretendard Semi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96600" y="4521200"/>
            <a:ext cx="420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3710"/>
              </a:lnSpc>
            </a:pPr>
            <a:r>
              <a:rPr lang="ko-KR" altLang="en-US" sz="2800" spc="-100" dirty="0">
                <a:solidFill>
                  <a:srgbClr val="4277E8"/>
                </a:solidFill>
                <a:ea typeface="Pretendard Medium"/>
              </a:rPr>
              <a:t>주요 페이지 소개 및 시연영상</a:t>
            </a:r>
            <a:endParaRPr lang="ko-KR" altLang="ko-KR" sz="2800" spc="-100" dirty="0">
              <a:solidFill>
                <a:srgbClr val="4277E8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096500" y="6210300"/>
            <a:ext cx="635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3200" b="0" i="0" u="none" strike="noStrike">
                <a:solidFill>
                  <a:srgbClr val="4277E8"/>
                </a:solidFill>
                <a:latin typeface="Pretendard SemiBold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896600" y="6223000"/>
            <a:ext cx="420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3710"/>
              </a:lnSpc>
            </a:pPr>
            <a:r>
              <a:rPr lang="ko-KR" altLang="en-US" sz="2800" spc="-100" dirty="0">
                <a:solidFill>
                  <a:srgbClr val="4277E8"/>
                </a:solidFill>
                <a:ea typeface="Pretendard Medium"/>
              </a:rPr>
              <a:t>사업화 계획</a:t>
            </a:r>
            <a:endParaRPr lang="ko-KR" altLang="ko-KR" sz="2800" spc="-100" dirty="0">
              <a:solidFill>
                <a:srgbClr val="4277E8"/>
              </a:solidFill>
              <a:ea typeface="Pretendard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083800" y="7962900"/>
            <a:ext cx="635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3200" b="0" i="0" u="none" strike="noStrike">
                <a:solidFill>
                  <a:srgbClr val="4277E8"/>
                </a:solidFill>
                <a:latin typeface="Pretendard SemiBold"/>
              </a:rPr>
              <a:t>06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883900" y="7975600"/>
            <a:ext cx="420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2800" spc="-100" dirty="0">
                <a:solidFill>
                  <a:srgbClr val="4277E8"/>
                </a:solidFill>
                <a:ea typeface="Pretendard Medium"/>
              </a:rPr>
              <a:t>마무리 및 팀원 소개</a:t>
            </a:r>
            <a:endParaRPr lang="ko-KR" sz="2800" b="0" i="0" u="none" strike="noStrike" spc="-100" dirty="0">
              <a:solidFill>
                <a:srgbClr val="4277E8"/>
              </a:solidFill>
              <a:ea typeface="Pretendard Medium"/>
            </a:endParaRP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A6EBC09F-6855-6B53-903B-90DC825B5B76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6414776C-77FC-6DEF-7E1E-C129CFBF29B5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EFC494-9A17-2653-08E1-5C8C00B9A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7B031A6-55CE-29EA-2EEE-ED3164C4C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C6015DF-270D-26A2-66DD-F370127C3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9CED5D0B-BAF7-E357-A726-C8F35F005BE3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C1142A6-6F17-3D7C-D524-A8DF8C3BBA03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0E5C6F9-6D84-183A-E1FD-325ABA30C7AE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11825967-1067-5792-FB85-9E0868BFE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020DED1A-D8FF-81B2-A7CB-7A2779221D10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spc="-300" dirty="0">
                  <a:solidFill>
                    <a:srgbClr val="4277E8"/>
                  </a:solidFill>
                  <a:ea typeface="Pretendard SemiBold"/>
                </a:rPr>
                <a:t> 자격증 페이지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4" name="Picture 9">
            <a:extLst>
              <a:ext uri="{FF2B5EF4-FFF2-40B4-BE49-F238E27FC236}">
                <a16:creationId xmlns:a16="http://schemas.microsoft.com/office/drawing/2014/main" id="{BABC4681-60B4-A89F-7DBB-D0F8695C7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1" y="482600"/>
            <a:ext cx="3368031" cy="3682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98F1FB-D93E-ACF6-6FC7-1A59219D2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150" y="2552700"/>
            <a:ext cx="10530495" cy="6692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FEC5F7-8CC2-5062-A11E-D10ECDC1A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63400" y="3162300"/>
            <a:ext cx="5283784" cy="2971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75E570-68DF-050C-C39E-CB56C010B2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3400" y="6286500"/>
            <a:ext cx="2944824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27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2F0931-52FE-1AC7-ADEB-10435E76E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6417631-377F-C123-B83A-F155D9F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763212-1750-F209-35DF-0EC79D040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29F4476C-D426-9596-CE4B-1236BB2AE949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3C0891AB-178E-1FB6-7E08-D418E88055F9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88B5E82-270F-41E6-91B5-7A33F5DB6FDE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BB977A9A-D99D-B097-190F-5EBC68BDF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C458AFA7-137D-2090-36ED-DC78CADDE997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spc="-300" dirty="0">
                  <a:solidFill>
                    <a:srgbClr val="4277E8"/>
                  </a:solidFill>
                  <a:ea typeface="Pretendard SemiBold"/>
                </a:rPr>
                <a:t> 시험 페이지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4" name="Picture 9">
            <a:extLst>
              <a:ext uri="{FF2B5EF4-FFF2-40B4-BE49-F238E27FC236}">
                <a16:creationId xmlns:a16="http://schemas.microsoft.com/office/drawing/2014/main" id="{34E31FCA-0ED4-DECB-0CDF-713137AB0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1" y="482600"/>
            <a:ext cx="3368031" cy="3682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4A92B2-88E3-25FF-BEBF-2B41E9D68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5391" y="2595426"/>
            <a:ext cx="14057218" cy="665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08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6C76B5-22DB-0885-1E7E-6352C0264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CEE77B-53CA-93D1-C623-32C3A5FA2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ABB25C-8D7E-95AD-A45A-F7E683672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D32077DB-2EE9-3898-F0FD-F018D25B8B46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FCBA9249-E28D-FBD2-831F-D9B056AC322A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51017EF-6694-8E9C-A082-BB60479A5708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73AE5BB2-6A6E-CC72-5D7C-B494D85FF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AE523E16-1831-2498-E677-B4444E06254F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spc="-300" dirty="0">
                  <a:solidFill>
                    <a:srgbClr val="4277E8"/>
                  </a:solidFill>
                  <a:ea typeface="Pretendard SemiBold"/>
                </a:rPr>
                <a:t>시험 결과</a:t>
              </a:r>
              <a:r>
                <a:rPr lang="en-US" altLang="ko-KR" sz="4000" spc="-300" dirty="0">
                  <a:solidFill>
                    <a:srgbClr val="4277E8"/>
                  </a:solidFill>
                  <a:ea typeface="Pretendard SemiBold"/>
                </a:rPr>
                <a:t>(</a:t>
              </a:r>
              <a:r>
                <a:rPr lang="ko-KR" altLang="en-US" sz="4000" spc="-300" dirty="0">
                  <a:solidFill>
                    <a:srgbClr val="4277E8"/>
                  </a:solidFill>
                  <a:ea typeface="Pretendard SemiBold"/>
                </a:rPr>
                <a:t>시험 페이지 </a:t>
              </a:r>
              <a:r>
                <a:rPr lang="en-US" altLang="ko-KR" sz="4000" spc="-300" dirty="0">
                  <a:solidFill>
                    <a:srgbClr val="4277E8"/>
                  </a:solidFill>
                  <a:ea typeface="Pretendard SemiBold"/>
                </a:rPr>
                <a:t>)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4" name="Picture 9">
            <a:extLst>
              <a:ext uri="{FF2B5EF4-FFF2-40B4-BE49-F238E27FC236}">
                <a16:creationId xmlns:a16="http://schemas.microsoft.com/office/drawing/2014/main" id="{DA0FA176-1DE6-D691-A7B9-9C44FE62B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1" y="482600"/>
            <a:ext cx="3368031" cy="3682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567522-2285-E04D-85ED-363ED3B94B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518" y="3198812"/>
            <a:ext cx="11016963" cy="50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01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1800EA-8643-708B-0D75-80ABF11DC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07549D-F0D0-64A4-1641-B05B63B8F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B0B57BF-88F6-866F-5B94-C9D74BB41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4B47D6E7-4C5E-3C64-F8F3-C1AD2BC71DE4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548F638E-A8A2-7E6D-0E89-ED87CE698E9D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F7FBC3D-5A24-0997-C3A6-2958D2A54B5D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9EECB37E-4DA7-4533-454B-2C0437E1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8F737803-5079-4012-2966-6A45E82AE122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spc="-300" dirty="0">
                  <a:solidFill>
                    <a:srgbClr val="4277E8"/>
                  </a:solidFill>
                  <a:ea typeface="Pretendard SemiBold"/>
                </a:rPr>
                <a:t> 주제별 학습 페이지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4" name="Picture 9">
            <a:extLst>
              <a:ext uri="{FF2B5EF4-FFF2-40B4-BE49-F238E27FC236}">
                <a16:creationId xmlns:a16="http://schemas.microsoft.com/office/drawing/2014/main" id="{B9E38C27-F21C-7E4E-EE51-1CC157407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1" y="482600"/>
            <a:ext cx="3368031" cy="3682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687315-9338-6E7A-59DD-8902F87E8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2400300"/>
            <a:ext cx="3640137" cy="68628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8039D6-BE5B-6EBA-A14C-A6A2A825A04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1931"/>
          <a:stretch>
            <a:fillRect/>
          </a:stretch>
        </p:blipFill>
        <p:spPr>
          <a:xfrm>
            <a:off x="5715000" y="2810567"/>
            <a:ext cx="115824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45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131108-5104-8C38-D17F-69337A2AC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CFA0E0-0520-28DD-A345-59EF3C3D5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159C3FE-7F12-5E55-64BD-E817B0436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6DB112C2-94BA-97C0-0638-FB48249CE903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829DB4B6-E69F-D41D-D1A3-D2B394B1F7D8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EBDB3DE-7334-EB94-727D-E7D723B7D661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4F28EDB9-70AC-F2B1-C0D4-3751EE29A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2117B9D7-07CE-8CAB-E0C4-36E2FACF7624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spc="-300" dirty="0">
                  <a:solidFill>
                    <a:srgbClr val="4277E8"/>
                  </a:solidFill>
                  <a:ea typeface="Pretendard SemiBold"/>
                </a:rPr>
                <a:t> 관리자 페이지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4" name="Picture 9">
            <a:extLst>
              <a:ext uri="{FF2B5EF4-FFF2-40B4-BE49-F238E27FC236}">
                <a16:creationId xmlns:a16="http://schemas.microsoft.com/office/drawing/2014/main" id="{DA8E0A0E-03E0-8354-3F2F-1B4FF3D16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1" y="482600"/>
            <a:ext cx="3368031" cy="3682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E907E1-75FE-0DE7-E641-DE79CDEF6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859" y="2752220"/>
            <a:ext cx="15553425" cy="25436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418171-040D-16C6-45D0-7D8AE5F64D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859" y="5742524"/>
            <a:ext cx="15553425" cy="284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11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265A2-D92C-1E6A-6242-1EC7A94A4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268E494-A85B-FE6B-337B-BE306908B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502584B-4142-5C4C-B064-39CB0DDB8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64151EF1-7A2D-A8E2-F751-D355602E3AF5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F65F75EF-0701-248A-226B-2AC1274DE6C8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7702533-A2C1-9FDA-9624-1975308FEB3D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8E0CBCBC-8010-9EDB-BD80-F5C5390F8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E0635E12-CD7B-C083-A2AB-C3B101137EE3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spc="-300" dirty="0">
                  <a:solidFill>
                    <a:srgbClr val="4277E8"/>
                  </a:solidFill>
                  <a:ea typeface="Pretendard SemiBold"/>
                </a:rPr>
                <a:t> 관리자 페이지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4" name="Picture 9">
            <a:extLst>
              <a:ext uri="{FF2B5EF4-FFF2-40B4-BE49-F238E27FC236}">
                <a16:creationId xmlns:a16="http://schemas.microsoft.com/office/drawing/2014/main" id="{B69E3070-BF92-0F99-BB2A-479AB8BE5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1" y="482600"/>
            <a:ext cx="3368031" cy="3682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692F05-72F9-6150-AB9B-359DCEF54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9650" y="2628900"/>
            <a:ext cx="13728700" cy="636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9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CD51F5-FC9C-0C19-8977-C6CDDAFCE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D04BBC3-B31A-01C4-C500-B33213FD6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DAA4DD4-459A-9A22-A72A-57FB4926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09B71BF6-638D-E3EE-8C3E-D0327B329CE9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10CD5B7B-AE76-7E03-3818-012050E54107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6A592B-0B1D-37A1-7DAF-5A4BB77516A1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205509FA-60FD-D22C-150B-1ED439BED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7774381B-F879-3DE2-4671-B185EF093688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spc="-300" dirty="0">
                  <a:solidFill>
                    <a:srgbClr val="4277E8"/>
                  </a:solidFill>
                  <a:ea typeface="Pretendard SemiBold"/>
                </a:rPr>
                <a:t> 관리자 페이지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4" name="Picture 9">
            <a:extLst>
              <a:ext uri="{FF2B5EF4-FFF2-40B4-BE49-F238E27FC236}">
                <a16:creationId xmlns:a16="http://schemas.microsoft.com/office/drawing/2014/main" id="{5BF8D605-851D-50DD-9F94-2FE54D75E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1" y="482600"/>
            <a:ext cx="3368031" cy="3682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212E39-6820-5CC5-11F7-C62B7C9A7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0099" y="6551922"/>
            <a:ext cx="15828736" cy="277147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FB5161-FAA4-AC68-40A6-258BF6C7DEAE}"/>
              </a:ext>
            </a:extLst>
          </p:cNvPr>
          <p:cNvGrpSpPr/>
          <p:nvPr/>
        </p:nvGrpSpPr>
        <p:grpSpPr>
          <a:xfrm>
            <a:off x="1284408" y="2569812"/>
            <a:ext cx="15860591" cy="3724575"/>
            <a:chOff x="1842239" y="2411573"/>
            <a:chExt cx="15394650" cy="37245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73B585-D009-FFCD-E334-FBB166867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b="74978"/>
            <a:stretch>
              <a:fillRect/>
            </a:stretch>
          </p:blipFill>
          <p:spPr>
            <a:xfrm>
              <a:off x="1857928" y="2411573"/>
              <a:ext cx="15378961" cy="141775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20C807D-599D-0E91-41BC-6AF2A4202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62942"/>
            <a:stretch>
              <a:fillRect/>
            </a:stretch>
          </p:blipFill>
          <p:spPr>
            <a:xfrm>
              <a:off x="1842239" y="4036415"/>
              <a:ext cx="15378961" cy="209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7920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F831B0-196E-4010-975F-786587CCD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AA1504-FF38-79CE-899E-66320E4D5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17B0829-5594-B484-F81F-11EC00EE8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82EB0EB5-FF10-9DE1-F06B-1F459DFDD483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072E70BA-0217-831C-55B3-E1F10046B318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5E3433-970C-40B8-00E2-13523777C795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29C6D3F-8E00-591D-3837-06F85C441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34E7B564-4934-FA96-09B6-D3E0CA3DBE56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spc="-300" dirty="0">
                  <a:solidFill>
                    <a:srgbClr val="4277E8"/>
                  </a:solidFill>
                  <a:ea typeface="Pretendard SemiBold"/>
                </a:rPr>
                <a:t> 관리자 페이지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4" name="Picture 9">
            <a:extLst>
              <a:ext uri="{FF2B5EF4-FFF2-40B4-BE49-F238E27FC236}">
                <a16:creationId xmlns:a16="http://schemas.microsoft.com/office/drawing/2014/main" id="{9E61E828-6402-59EF-79E2-464C1E5F3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1" y="482600"/>
            <a:ext cx="3368031" cy="3682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014AE9-C323-BFEC-6FB2-2740FF8A4A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8117" y="2628900"/>
            <a:ext cx="14551765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30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FC1B48-B0DC-C281-1FA8-40A6CB44A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431B5B5-29C4-0841-132D-85712A9E8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5E73143-C4C7-FA76-9C7C-548013C6E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B88F7AC4-445C-2AD2-365C-EF1B5C8DF68F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FC79E453-2A4C-36BA-1F1F-7261F819471C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60311B-DB0F-CC8F-7996-EA7587438F92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9A499D75-3322-A477-4A56-366EB0E13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C48F8DD0-20C2-D098-4335-7E70CB67AFEA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spc="-300" dirty="0">
                  <a:solidFill>
                    <a:srgbClr val="4277E8"/>
                  </a:solidFill>
                  <a:ea typeface="Pretendard SemiBold"/>
                </a:rPr>
                <a:t> 시연 영상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4" name="Picture 9">
            <a:extLst>
              <a:ext uri="{FF2B5EF4-FFF2-40B4-BE49-F238E27FC236}">
                <a16:creationId xmlns:a16="http://schemas.microsoft.com/office/drawing/2014/main" id="{8A63FF4C-C43C-5645-28DF-A6E01EEBD6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1" y="482600"/>
            <a:ext cx="3368031" cy="3682800"/>
          </a:xfrm>
          <a:prstGeom prst="rect">
            <a:avLst/>
          </a:prstGeom>
        </p:spPr>
      </p:pic>
      <p:pic>
        <p:nvPicPr>
          <p:cNvPr id="6" name="비디오 5">
            <a:hlinkClick r:id="" action="ppaction://media"/>
            <a:extLst>
              <a:ext uri="{FF2B5EF4-FFF2-40B4-BE49-F238E27FC236}">
                <a16:creationId xmlns:a16="http://schemas.microsoft.com/office/drawing/2014/main" id="{698A3638-43B6-C5E5-A16E-F3C140EFF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47800" y="2670852"/>
            <a:ext cx="15773400" cy="663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4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6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7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10307C-EF2E-5E60-5A18-A44C8BFA1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5954C53-B084-128C-D3FB-E67E27A06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06" y="113665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02527EC-FC49-18ED-7ED2-2CFA287EE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77942B1-24DF-8522-8E6D-470F96A5CF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3046" b="-300000"/>
          <a:stretch>
            <a:fillRect/>
          </a:stretch>
        </p:blipFill>
        <p:spPr>
          <a:xfrm rot="5400000">
            <a:off x="9309100" y="7835900"/>
            <a:ext cx="1092200" cy="508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CCB9B08-3275-237E-CF50-0ACC29E17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1700" y="7264400"/>
            <a:ext cx="177800" cy="177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8562E9B-CF2F-F789-A074-2B0D8C342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1700" y="8229600"/>
            <a:ext cx="177800" cy="1778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C5EC309D-1F53-4585-6CBD-771561030938}"/>
              </a:ext>
            </a:extLst>
          </p:cNvPr>
          <p:cNvSpPr txBox="1"/>
          <p:nvPr/>
        </p:nvSpPr>
        <p:spPr>
          <a:xfrm>
            <a:off x="1854200" y="6553200"/>
            <a:ext cx="6743700" cy="209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300" b="0" i="0" u="none" strike="noStrike" spc="-500" dirty="0">
                <a:solidFill>
                  <a:srgbClr val="E8EDF4"/>
                </a:solidFill>
                <a:ea typeface="Pretendard Medium"/>
              </a:rPr>
              <a:t>사업화 계획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BD2CD6D-8E51-9ACB-D3A5-844FDE8D1387}"/>
              </a:ext>
            </a:extLst>
          </p:cNvPr>
          <p:cNvSpPr txBox="1"/>
          <p:nvPr/>
        </p:nvSpPr>
        <p:spPr>
          <a:xfrm>
            <a:off x="11633200" y="7188200"/>
            <a:ext cx="4940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spc="-100" dirty="0">
                <a:solidFill>
                  <a:srgbClr val="E8EDF4"/>
                </a:solidFill>
                <a:latin typeface="Pretendard Regular"/>
                <a:ea typeface="Pretendard Regular"/>
              </a:rPr>
              <a:t>환급 시스템</a:t>
            </a:r>
            <a:endParaRPr lang="en-US" sz="2000" b="0" i="0" u="none" strike="noStrike" spc="-100" dirty="0">
              <a:solidFill>
                <a:srgbClr val="E8EDF4"/>
              </a:solidFill>
              <a:latin typeface="Pretendard Regular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628A472-C3C7-1389-A45A-8780630222D5}"/>
              </a:ext>
            </a:extLst>
          </p:cNvPr>
          <p:cNvSpPr txBox="1"/>
          <p:nvPr/>
        </p:nvSpPr>
        <p:spPr>
          <a:xfrm>
            <a:off x="10020300" y="7175500"/>
            <a:ext cx="1422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100" b="0" i="0" u="none" strike="noStrike" dirty="0">
                <a:solidFill>
                  <a:srgbClr val="E8EDF4"/>
                </a:solidFill>
                <a:latin typeface="Pretendard Bold"/>
              </a:rPr>
              <a:t>POINT 01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CAF3FF0-CD00-8D66-47BE-2B9DB87979BA}"/>
              </a:ext>
            </a:extLst>
          </p:cNvPr>
          <p:cNvSpPr txBox="1"/>
          <p:nvPr/>
        </p:nvSpPr>
        <p:spPr>
          <a:xfrm>
            <a:off x="11633200" y="8140700"/>
            <a:ext cx="4940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b="0" i="0" u="none" strike="noStrike" spc="-100" dirty="0">
                <a:solidFill>
                  <a:srgbClr val="E8EDF4"/>
                </a:solidFill>
                <a:ea typeface="Pretendard Regular"/>
              </a:rPr>
              <a:t>출판사 협업</a:t>
            </a:r>
            <a:endParaRPr lang="en-US" sz="2000" b="0" i="0" u="none" strike="noStrike" spc="-100" dirty="0">
              <a:solidFill>
                <a:srgbClr val="E8EDF4"/>
              </a:solidFill>
              <a:latin typeface="Pretendard Regula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A0B02CA-5480-6AB6-4FD9-E70B762AEF67}"/>
              </a:ext>
            </a:extLst>
          </p:cNvPr>
          <p:cNvSpPr txBox="1"/>
          <p:nvPr/>
        </p:nvSpPr>
        <p:spPr>
          <a:xfrm>
            <a:off x="10020300" y="8128000"/>
            <a:ext cx="1422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100" b="0" i="0" u="none" strike="noStrike">
                <a:solidFill>
                  <a:srgbClr val="E8EDF4"/>
                </a:solidFill>
                <a:latin typeface="Pretendard Bold"/>
              </a:rPr>
              <a:t>POINT 02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8122D243-F198-6932-F194-BBB7158291BF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 dirty="0">
                <a:solidFill>
                  <a:schemeClr val="bg1"/>
                </a:solidFill>
                <a:ea typeface="Pretendard Regular"/>
              </a:rPr>
              <a:t>문제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Regular"/>
              </a:rPr>
              <a:t>?Issue!</a:t>
            </a: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3D894615-2F87-C89F-B803-904DA087AC42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스마트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인재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개발원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분석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서비스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31</a:t>
            </a:r>
            <a:r>
              <a:rPr lang="ko-KR" sz="1600" b="0" i="0" u="none" strike="noStrike" spc="-100" dirty="0" err="1">
                <a:solidFill>
                  <a:schemeClr val="bg1"/>
                </a:solidFill>
                <a:ea typeface="Pretendard SemiBold"/>
              </a:rPr>
              <a:t>회차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 </a:t>
            </a:r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BBE3BB8C-02B3-7221-99E3-2229272FA89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713" y="950098"/>
            <a:ext cx="7646087" cy="83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8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" y="1197516"/>
            <a:ext cx="169418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5" name="TextBox 8">
            <a:extLst>
              <a:ext uri="{FF2B5EF4-FFF2-40B4-BE49-F238E27FC236}">
                <a16:creationId xmlns:a16="http://schemas.microsoft.com/office/drawing/2014/main" id="{DF383818-8D1E-53D5-6E52-8794ADA8C897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477B969C-4E02-96C6-AB78-5C53D046D1CC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40A08C4-2888-7DA3-3AC4-294CAC91078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FFE"/>
              </a:clrFrom>
              <a:clrTo>
                <a:srgbClr val="FEFFFE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98044" y="6123358"/>
            <a:ext cx="4644225" cy="3549932"/>
          </a:xfrm>
          <a:prstGeom prst="rect">
            <a:avLst/>
          </a:prstGeom>
        </p:spPr>
      </p:pic>
      <p:pic>
        <p:nvPicPr>
          <p:cNvPr id="1039" name="Picture 2" descr="생성된 이미지">
            <a:extLst>
              <a:ext uri="{FF2B5EF4-FFF2-40B4-BE49-F238E27FC236}">
                <a16:creationId xmlns:a16="http://schemas.microsoft.com/office/drawing/2014/main" id="{B8E3FC57-BAD1-9660-FA44-B9C1A9AF2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792" y="2976458"/>
            <a:ext cx="6008761" cy="4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TextBox 15">
            <a:extLst>
              <a:ext uri="{FF2B5EF4-FFF2-40B4-BE49-F238E27FC236}">
                <a16:creationId xmlns:a16="http://schemas.microsoft.com/office/drawing/2014/main" id="{29683A54-5A3E-77B1-C337-FC1E2CD29D0E}"/>
              </a:ext>
            </a:extLst>
          </p:cNvPr>
          <p:cNvSpPr txBox="1"/>
          <p:nvPr/>
        </p:nvSpPr>
        <p:spPr>
          <a:xfrm>
            <a:off x="10721779" y="2571560"/>
            <a:ext cx="5706786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altLang="ko-KR" sz="2300" dirty="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2. </a:t>
            </a:r>
            <a:r>
              <a:rPr lang="ko-KR" altLang="en-US" sz="2300" dirty="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문제 풀면서 바로 </a:t>
            </a:r>
            <a:r>
              <a:rPr lang="en-US" altLang="ko-KR" sz="2300" dirty="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AI</a:t>
            </a:r>
            <a:r>
              <a:rPr lang="ko-KR" altLang="en-US" sz="2300" dirty="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에게 질문</a:t>
            </a:r>
            <a:endParaRPr lang="en-US" sz="2300" b="0" i="0" u="none" strike="noStrike" dirty="0">
              <a:solidFill>
                <a:srgbClr val="03045E"/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sp>
        <p:nvSpPr>
          <p:cNvPr id="1041" name="TextBox 15">
            <a:extLst>
              <a:ext uri="{FF2B5EF4-FFF2-40B4-BE49-F238E27FC236}">
                <a16:creationId xmlns:a16="http://schemas.microsoft.com/office/drawing/2014/main" id="{919DC0C3-149E-591E-1954-8B0BEE6B47C5}"/>
              </a:ext>
            </a:extLst>
          </p:cNvPr>
          <p:cNvSpPr txBox="1"/>
          <p:nvPr/>
        </p:nvSpPr>
        <p:spPr>
          <a:xfrm>
            <a:off x="7144957" y="6987031"/>
            <a:ext cx="5706786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300" b="0" i="0" u="none" strike="noStrike" dirty="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3.</a:t>
            </a:r>
            <a:r>
              <a:rPr lang="ko-KR" altLang="en-US" sz="2300" b="0" i="0" u="none" strike="noStrike" dirty="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 거슬리는 광고</a:t>
            </a:r>
            <a:endParaRPr lang="en-US" sz="2300" b="0" i="0" u="none" strike="noStrike" dirty="0">
              <a:solidFill>
                <a:srgbClr val="03045E"/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pic>
        <p:nvPicPr>
          <p:cNvPr id="1043" name="그림 1042">
            <a:extLst>
              <a:ext uri="{FF2B5EF4-FFF2-40B4-BE49-F238E27FC236}">
                <a16:creationId xmlns:a16="http://schemas.microsoft.com/office/drawing/2014/main" id="{4CF1C641-5166-1247-7CFB-C6F2A47469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95192" y="2933700"/>
            <a:ext cx="5487166" cy="1914792"/>
          </a:xfrm>
          <a:prstGeom prst="rect">
            <a:avLst/>
          </a:prstGeom>
        </p:spPr>
      </p:pic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39645546-BEC8-CB59-2D9C-0596851D9F31}"/>
              </a:ext>
            </a:extLst>
          </p:cNvPr>
          <p:cNvGrpSpPr/>
          <p:nvPr/>
        </p:nvGrpSpPr>
        <p:grpSpPr>
          <a:xfrm>
            <a:off x="723900" y="482600"/>
            <a:ext cx="9180148" cy="3681043"/>
            <a:chOff x="723900" y="482600"/>
            <a:chExt cx="11480800" cy="4457700"/>
          </a:xfrm>
        </p:grpSpPr>
        <p:pic>
          <p:nvPicPr>
            <p:cNvPr id="1045" name="Picture 7">
              <a:extLst>
                <a:ext uri="{FF2B5EF4-FFF2-40B4-BE49-F238E27FC236}">
                  <a16:creationId xmlns:a16="http://schemas.microsoft.com/office/drawing/2014/main" id="{AA117919-2365-0119-4FA0-86D05C0C3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1046" name="TextBox 8">
              <a:extLst>
                <a:ext uri="{FF2B5EF4-FFF2-40B4-BE49-F238E27FC236}">
                  <a16:creationId xmlns:a16="http://schemas.microsoft.com/office/drawing/2014/main" id="{466837A4-E642-972B-2DC6-B9703FC05712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spc="-300" dirty="0">
                  <a:solidFill>
                    <a:srgbClr val="4277E8"/>
                  </a:solidFill>
                  <a:ea typeface="Pretendard SemiBold"/>
                </a:rPr>
                <a:t> 주제 선정 동기</a:t>
              </a:r>
              <a:endParaRPr lang="ko-KR" sz="40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  <p:pic>
          <p:nvPicPr>
            <p:cNvPr id="1047" name="Picture 9">
              <a:extLst>
                <a:ext uri="{FF2B5EF4-FFF2-40B4-BE49-F238E27FC236}">
                  <a16:creationId xmlns:a16="http://schemas.microsoft.com/office/drawing/2014/main" id="{5D1CE04F-9D4F-ECCE-2867-4B1AC084A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3900" y="482600"/>
              <a:ext cx="3784600" cy="4457700"/>
            </a:xfrm>
            <a:prstGeom prst="rect">
              <a:avLst/>
            </a:prstGeom>
          </p:spPr>
        </p:pic>
      </p:grpSp>
      <p:sp>
        <p:nvSpPr>
          <p:cNvPr id="16" name="TextBox 16"/>
          <p:cNvSpPr txBox="1"/>
          <p:nvPr/>
        </p:nvSpPr>
        <p:spPr>
          <a:xfrm>
            <a:off x="6312730" y="4459157"/>
            <a:ext cx="2006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300" b="0" i="0" u="none" strike="noStrike">
                <a:solidFill>
                  <a:srgbClr val="FFFEF7"/>
                </a:solidFill>
                <a:latin typeface="Pretendard Bold"/>
              </a:rPr>
              <a:t>KEYWORD</a:t>
            </a:r>
          </a:p>
        </p:txBody>
      </p:sp>
      <p:sp>
        <p:nvSpPr>
          <p:cNvPr id="48" name="TextBox 15">
            <a:extLst>
              <a:ext uri="{FF2B5EF4-FFF2-40B4-BE49-F238E27FC236}">
                <a16:creationId xmlns:a16="http://schemas.microsoft.com/office/drawing/2014/main" id="{1F511977-2A2D-B30F-F21D-974F8B50544D}"/>
              </a:ext>
            </a:extLst>
          </p:cNvPr>
          <p:cNvSpPr txBox="1"/>
          <p:nvPr/>
        </p:nvSpPr>
        <p:spPr>
          <a:xfrm>
            <a:off x="3598213" y="3307609"/>
            <a:ext cx="857383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230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문제 </a:t>
            </a:r>
            <a:r>
              <a:rPr lang="en-US" altLang="ko-KR" sz="230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1</a:t>
            </a:r>
            <a:endParaRPr lang="en-US" sz="2300" b="0" i="0" u="none" strike="noStrike">
              <a:solidFill>
                <a:srgbClr val="03045E"/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FBD3424-8D21-695E-0E3F-556B24AB67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0587" y="3765072"/>
            <a:ext cx="952633" cy="990738"/>
          </a:xfrm>
          <a:prstGeom prst="rect">
            <a:avLst/>
          </a:prstGeom>
        </p:spPr>
      </p:pic>
      <p:sp>
        <p:nvSpPr>
          <p:cNvPr id="56" name="TextBox 15">
            <a:extLst>
              <a:ext uri="{FF2B5EF4-FFF2-40B4-BE49-F238E27FC236}">
                <a16:creationId xmlns:a16="http://schemas.microsoft.com/office/drawing/2014/main" id="{4BDFF653-439D-4FB0-0F1E-44DB8CC56E50}"/>
              </a:ext>
            </a:extLst>
          </p:cNvPr>
          <p:cNvSpPr txBox="1"/>
          <p:nvPr/>
        </p:nvSpPr>
        <p:spPr>
          <a:xfrm>
            <a:off x="4737971" y="3307609"/>
            <a:ext cx="857383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230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문제 </a:t>
            </a:r>
            <a:r>
              <a:rPr lang="en-US" altLang="ko-KR" sz="230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2</a:t>
            </a:r>
            <a:endParaRPr lang="en-US" sz="2300" b="0" i="0" u="none" strike="noStrike">
              <a:solidFill>
                <a:srgbClr val="03045E"/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0A0D09E3-28DD-8B01-87A9-D1BDE30A6806}"/>
              </a:ext>
            </a:extLst>
          </p:cNvPr>
          <p:cNvSpPr txBox="1"/>
          <p:nvPr/>
        </p:nvSpPr>
        <p:spPr>
          <a:xfrm>
            <a:off x="8127507" y="3307609"/>
            <a:ext cx="1031733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230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문제 </a:t>
            </a:r>
            <a:r>
              <a:rPr lang="en-US" altLang="ko-KR" sz="230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19</a:t>
            </a:r>
            <a:endParaRPr lang="en-US" sz="2300" b="0" i="0" u="none" strike="noStrike">
              <a:solidFill>
                <a:srgbClr val="03045E"/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B6B754D9-9872-CD1A-48A6-F818976C3F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3901" y="3765072"/>
            <a:ext cx="952633" cy="990738"/>
          </a:xfrm>
          <a:prstGeom prst="rect">
            <a:avLst/>
          </a:prstGeom>
        </p:spPr>
      </p:pic>
      <p:pic>
        <p:nvPicPr>
          <p:cNvPr id="1026" name="Picture 2" descr="생성된 이미지">
            <a:extLst>
              <a:ext uri="{FF2B5EF4-FFF2-40B4-BE49-F238E27FC236}">
                <a16:creationId xmlns:a16="http://schemas.microsoft.com/office/drawing/2014/main" id="{CAC71E42-E66A-6758-C58E-B6957194E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859" y="3789662"/>
            <a:ext cx="924777" cy="96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id="{79B89717-E124-466D-58BE-7F1855CA3229}"/>
              </a:ext>
            </a:extLst>
          </p:cNvPr>
          <p:cNvSpPr/>
          <p:nvPr/>
        </p:nvSpPr>
        <p:spPr>
          <a:xfrm>
            <a:off x="6001243" y="4146141"/>
            <a:ext cx="241300" cy="228600"/>
          </a:xfrm>
          <a:prstGeom prst="ellipse">
            <a:avLst/>
          </a:prstGeom>
          <a:noFill/>
          <a:ln w="38100">
            <a:solidFill>
              <a:srgbClr val="4277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B528F36-A079-D692-78BE-C7492C15F9F6}"/>
              </a:ext>
            </a:extLst>
          </p:cNvPr>
          <p:cNvSpPr/>
          <p:nvPr/>
        </p:nvSpPr>
        <p:spPr>
          <a:xfrm>
            <a:off x="6753225" y="4146141"/>
            <a:ext cx="241300" cy="228600"/>
          </a:xfrm>
          <a:prstGeom prst="ellipse">
            <a:avLst/>
          </a:prstGeom>
          <a:noFill/>
          <a:ln w="38100">
            <a:solidFill>
              <a:srgbClr val="4277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816A14C-A64A-62F2-4C5A-5909A08F096F}"/>
              </a:ext>
            </a:extLst>
          </p:cNvPr>
          <p:cNvSpPr/>
          <p:nvPr/>
        </p:nvSpPr>
        <p:spPr>
          <a:xfrm>
            <a:off x="7505207" y="4146141"/>
            <a:ext cx="241300" cy="228600"/>
          </a:xfrm>
          <a:prstGeom prst="ellipse">
            <a:avLst/>
          </a:prstGeom>
          <a:noFill/>
          <a:ln w="38100">
            <a:solidFill>
              <a:srgbClr val="4277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15">
            <a:extLst>
              <a:ext uri="{FF2B5EF4-FFF2-40B4-BE49-F238E27FC236}">
                <a16:creationId xmlns:a16="http://schemas.microsoft.com/office/drawing/2014/main" id="{EEE8390D-0DE3-A74E-BCCB-F05059399742}"/>
              </a:ext>
            </a:extLst>
          </p:cNvPr>
          <p:cNvSpPr txBox="1"/>
          <p:nvPr/>
        </p:nvSpPr>
        <p:spPr>
          <a:xfrm>
            <a:off x="4085151" y="5034296"/>
            <a:ext cx="857383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230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주제 </a:t>
            </a:r>
            <a:r>
              <a:rPr lang="en-US" altLang="ko-KR" sz="230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A</a:t>
            </a:r>
            <a:endParaRPr lang="en-US" sz="2300" b="0" i="0" u="none" strike="noStrike">
              <a:solidFill>
                <a:srgbClr val="03045E"/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pic>
        <p:nvPicPr>
          <p:cNvPr id="1024" name="그림 1023">
            <a:extLst>
              <a:ext uri="{FF2B5EF4-FFF2-40B4-BE49-F238E27FC236}">
                <a16:creationId xmlns:a16="http://schemas.microsoft.com/office/drawing/2014/main" id="{4FF714D6-88E0-A066-A19B-4EF2096375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1209" y="5516897"/>
            <a:ext cx="952633" cy="990738"/>
          </a:xfrm>
          <a:prstGeom prst="rect">
            <a:avLst/>
          </a:prstGeom>
        </p:spPr>
      </p:pic>
      <p:pic>
        <p:nvPicPr>
          <p:cNvPr id="1025" name="그림 1024">
            <a:extLst>
              <a:ext uri="{FF2B5EF4-FFF2-40B4-BE49-F238E27FC236}">
                <a16:creationId xmlns:a16="http://schemas.microsoft.com/office/drawing/2014/main" id="{1A1BC896-8CD9-893D-5922-F3E3FA8CF5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3842" y="5516897"/>
            <a:ext cx="952633" cy="990738"/>
          </a:xfrm>
          <a:prstGeom prst="rect">
            <a:avLst/>
          </a:prstGeom>
        </p:spPr>
      </p:pic>
      <p:sp>
        <p:nvSpPr>
          <p:cNvPr id="1029" name="TextBox 15">
            <a:extLst>
              <a:ext uri="{FF2B5EF4-FFF2-40B4-BE49-F238E27FC236}">
                <a16:creationId xmlns:a16="http://schemas.microsoft.com/office/drawing/2014/main" id="{4E1D049D-44D6-979C-333E-7DC3516BB15A}"/>
              </a:ext>
            </a:extLst>
          </p:cNvPr>
          <p:cNvSpPr txBox="1"/>
          <p:nvPr/>
        </p:nvSpPr>
        <p:spPr>
          <a:xfrm>
            <a:off x="6771252" y="5032916"/>
            <a:ext cx="857383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230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주제 </a:t>
            </a:r>
            <a:r>
              <a:rPr lang="en-US" altLang="ko-KR" sz="230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B</a:t>
            </a:r>
            <a:endParaRPr lang="en-US" sz="2300" b="0" i="0" u="none" strike="noStrike">
              <a:solidFill>
                <a:srgbClr val="03045E"/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pic>
        <p:nvPicPr>
          <p:cNvPr id="1030" name="Picture 2" descr="생성된 이미지">
            <a:extLst>
              <a:ext uri="{FF2B5EF4-FFF2-40B4-BE49-F238E27FC236}">
                <a16:creationId xmlns:a16="http://schemas.microsoft.com/office/drawing/2014/main" id="{EB2C5423-71B7-6BB6-EF41-8564C5E09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180" y="5515517"/>
            <a:ext cx="924777" cy="96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2" descr="생성된 이미지">
            <a:extLst>
              <a:ext uri="{FF2B5EF4-FFF2-40B4-BE49-F238E27FC236}">
                <a16:creationId xmlns:a16="http://schemas.microsoft.com/office/drawing/2014/main" id="{2520D55C-1D04-B248-34CC-3D9DBE3E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957" y="5515517"/>
            <a:ext cx="924777" cy="96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DBAAA5F-BCFE-FC17-1AB7-E661FD6250FA}"/>
              </a:ext>
            </a:extLst>
          </p:cNvPr>
          <p:cNvSpPr/>
          <p:nvPr/>
        </p:nvSpPr>
        <p:spPr>
          <a:xfrm>
            <a:off x="3276600" y="3138857"/>
            <a:ext cx="6400800" cy="3681043"/>
          </a:xfrm>
          <a:prstGeom prst="roundRect">
            <a:avLst/>
          </a:prstGeom>
          <a:noFill/>
          <a:ln w="38100">
            <a:solidFill>
              <a:srgbClr val="3B72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8F4BAED0-F5CA-1C31-7CF2-57DEA6E54BE1}"/>
              </a:ext>
            </a:extLst>
          </p:cNvPr>
          <p:cNvSpPr txBox="1"/>
          <p:nvPr/>
        </p:nvSpPr>
        <p:spPr>
          <a:xfrm>
            <a:off x="3598213" y="2569879"/>
            <a:ext cx="5706786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altLang="ko-KR" sz="2300" dirty="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1. </a:t>
            </a:r>
            <a:r>
              <a:rPr lang="ko-KR" altLang="en-US" sz="2300" dirty="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주제별 학습</a:t>
            </a:r>
            <a:endParaRPr lang="en-US" sz="2300" b="0" i="0" u="none" strike="noStrike" dirty="0">
              <a:solidFill>
                <a:srgbClr val="03045E"/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7BAF7EE-1A8C-79EC-4306-E7AEFFAA7E70}"/>
              </a:ext>
            </a:extLst>
          </p:cNvPr>
          <p:cNvSpPr/>
          <p:nvPr/>
        </p:nvSpPr>
        <p:spPr>
          <a:xfrm>
            <a:off x="10374772" y="3138857"/>
            <a:ext cx="6400800" cy="3681043"/>
          </a:xfrm>
          <a:prstGeom prst="roundRect">
            <a:avLst/>
          </a:prstGeom>
          <a:noFill/>
          <a:ln w="38100">
            <a:solidFill>
              <a:srgbClr val="3B72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82" name="Picture 10" descr="생성된 이미지">
            <a:extLst>
              <a:ext uri="{FF2B5EF4-FFF2-40B4-BE49-F238E27FC236}">
                <a16:creationId xmlns:a16="http://schemas.microsoft.com/office/drawing/2014/main" id="{C3673746-1932-A00E-2109-8B474A90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9F8F8"/>
              </a:clrFrom>
              <a:clrTo>
                <a:srgbClr val="F9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240" y="7434238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F1DFDDD-4DBC-5440-639C-B9A204B9C756}"/>
              </a:ext>
            </a:extLst>
          </p:cNvPr>
          <p:cNvSpPr/>
          <p:nvPr/>
        </p:nvSpPr>
        <p:spPr>
          <a:xfrm>
            <a:off x="8628514" y="7472602"/>
            <a:ext cx="2908021" cy="1982088"/>
          </a:xfrm>
          <a:prstGeom prst="roundRect">
            <a:avLst/>
          </a:prstGeom>
          <a:noFill/>
          <a:ln w="38100">
            <a:solidFill>
              <a:srgbClr val="3B72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3294B-8AE6-5F38-4969-5B50A6471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4C7F43C-955B-30CB-84F5-74B0FF781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21F5E9F-390D-7F42-2201-3A45B78BD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2693E4EC-FE2E-A57F-DC2C-059A851F554E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BCB186C5-A152-B234-098A-FE87E9E3EAA7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CB5FAA9-DEEA-3989-1819-F7B6911814A5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36649029-7150-DAC8-078B-EF4C62E77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032A8727-5578-2BAF-0936-0F050E2D321C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spc="-300" dirty="0">
                  <a:solidFill>
                    <a:srgbClr val="4277E8"/>
                  </a:solidFill>
                  <a:ea typeface="Pretendard SemiBold"/>
                </a:rPr>
                <a:t> 환급 시스템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5" name="Picture 14">
            <a:extLst>
              <a:ext uri="{FF2B5EF4-FFF2-40B4-BE49-F238E27FC236}">
                <a16:creationId xmlns:a16="http://schemas.microsoft.com/office/drawing/2014/main" id="{3A1AA080-8D5A-D566-9DA4-41E544800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482600"/>
            <a:ext cx="3357538" cy="3682800"/>
          </a:xfrm>
          <a:prstGeom prst="rect">
            <a:avLst/>
          </a:prstGeom>
        </p:spPr>
      </p:pic>
      <p:pic>
        <p:nvPicPr>
          <p:cNvPr id="2052" name="Picture 4" descr="생성된 이미지">
            <a:extLst>
              <a:ext uri="{FF2B5EF4-FFF2-40B4-BE49-F238E27FC236}">
                <a16:creationId xmlns:a16="http://schemas.microsoft.com/office/drawing/2014/main" id="{9CCB763E-CB48-E73B-B1BD-63E8C2926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" t="24080" r="71212" b="30320"/>
          <a:stretch>
            <a:fillRect/>
          </a:stretch>
        </p:blipFill>
        <p:spPr bwMode="auto">
          <a:xfrm>
            <a:off x="2729731" y="2869944"/>
            <a:ext cx="1752601" cy="33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생성된 이미지">
            <a:extLst>
              <a:ext uri="{FF2B5EF4-FFF2-40B4-BE49-F238E27FC236}">
                <a16:creationId xmlns:a16="http://schemas.microsoft.com/office/drawing/2014/main" id="{F7B623B0-12A2-1E54-7A2E-AC16E8429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7" t="24080" r="37387" b="30320"/>
          <a:stretch>
            <a:fillRect/>
          </a:stretch>
        </p:blipFill>
        <p:spPr bwMode="auto">
          <a:xfrm>
            <a:off x="8059154" y="2958033"/>
            <a:ext cx="1752601" cy="337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생성된 이미지">
            <a:extLst>
              <a:ext uri="{FF2B5EF4-FFF2-40B4-BE49-F238E27FC236}">
                <a16:creationId xmlns:a16="http://schemas.microsoft.com/office/drawing/2014/main" id="{F4FDA83F-D131-0AAA-4D86-2D99A85AB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41" t="24080" b="30320"/>
          <a:stretch>
            <a:fillRect/>
          </a:stretch>
        </p:blipFill>
        <p:spPr bwMode="auto">
          <a:xfrm>
            <a:off x="13344138" y="2938913"/>
            <a:ext cx="2153733" cy="337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5">
            <a:extLst>
              <a:ext uri="{FF2B5EF4-FFF2-40B4-BE49-F238E27FC236}">
                <a16:creationId xmlns:a16="http://schemas.microsoft.com/office/drawing/2014/main" id="{439A0641-C51A-B98D-6866-58476EC9A279}"/>
              </a:ext>
            </a:extLst>
          </p:cNvPr>
          <p:cNvSpPr txBox="1"/>
          <p:nvPr/>
        </p:nvSpPr>
        <p:spPr>
          <a:xfrm>
            <a:off x="7125859" y="2712746"/>
            <a:ext cx="3619192" cy="601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2600" dirty="0">
                <a:latin typeface="Pretendard Bold" panose="020B0600000101010101" charset="-127"/>
                <a:ea typeface="Pretendard Bold" panose="020B0600000101010101" charset="-127"/>
              </a:rPr>
              <a:t>환급 시스템</a:t>
            </a:r>
            <a:endParaRPr lang="en-US" sz="260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6C9CEC59-EEDE-0932-794F-29FC6A595BB6}"/>
              </a:ext>
            </a:extLst>
          </p:cNvPr>
          <p:cNvSpPr txBox="1"/>
          <p:nvPr/>
        </p:nvSpPr>
        <p:spPr>
          <a:xfrm>
            <a:off x="12611408" y="2693627"/>
            <a:ext cx="3619192" cy="601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2600" dirty="0">
                <a:latin typeface="Pretendard Bold" panose="020B0600000101010101" charset="-127"/>
                <a:ea typeface="Pretendard Bold" panose="020B0600000101010101" charset="-127"/>
              </a:rPr>
              <a:t>주 수입원</a:t>
            </a:r>
            <a:endParaRPr lang="en-US" sz="260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F67A3A62-DA6D-0113-12A8-EAE5B5F96539}"/>
              </a:ext>
            </a:extLst>
          </p:cNvPr>
          <p:cNvSpPr txBox="1"/>
          <p:nvPr/>
        </p:nvSpPr>
        <p:spPr>
          <a:xfrm>
            <a:off x="7125859" y="6517797"/>
            <a:ext cx="3619192" cy="601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2600" dirty="0">
                <a:latin typeface="Pretendard Bold" panose="020B0600000101010101" charset="-127"/>
                <a:ea typeface="Pretendard Bold" panose="020B0600000101010101" charset="-127"/>
              </a:rPr>
              <a:t>합격 후 인증 시 </a:t>
            </a:r>
            <a:r>
              <a:rPr lang="en-US" altLang="ko-KR" sz="2600" dirty="0">
                <a:latin typeface="Pretendard Bold" panose="020B0600000101010101" charset="-127"/>
                <a:ea typeface="Pretendard Bold" panose="020B0600000101010101" charset="-127"/>
              </a:rPr>
              <a:t>100% </a:t>
            </a:r>
            <a:r>
              <a:rPr lang="ko-KR" altLang="en-US" sz="2600" dirty="0">
                <a:latin typeface="Pretendard Bold" panose="020B0600000101010101" charset="-127"/>
                <a:ea typeface="Pretendard Bold" panose="020B0600000101010101" charset="-127"/>
              </a:rPr>
              <a:t>환급</a:t>
            </a:r>
            <a:endParaRPr lang="en-US" sz="260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3A5C62A7-CD2D-90A3-7F3C-46AFCF306636}"/>
              </a:ext>
            </a:extLst>
          </p:cNvPr>
          <p:cNvSpPr txBox="1"/>
          <p:nvPr/>
        </p:nvSpPr>
        <p:spPr>
          <a:xfrm>
            <a:off x="12611408" y="6498678"/>
            <a:ext cx="3619192" cy="6019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260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결제했지만 불합격한 사용자</a:t>
            </a:r>
            <a:endParaRPr lang="en-US" sz="260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941AC23-A0D1-376E-F75C-30D6F40BAC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95192" y="2933700"/>
            <a:ext cx="5487166" cy="1914792"/>
          </a:xfrm>
          <a:prstGeom prst="rect">
            <a:avLst/>
          </a:prstGeom>
        </p:spPr>
      </p:pic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DE9F7F6A-5365-F5B0-3538-3C06AD946BEA}"/>
              </a:ext>
            </a:extLst>
          </p:cNvPr>
          <p:cNvSpPr/>
          <p:nvPr/>
        </p:nvSpPr>
        <p:spPr>
          <a:xfrm>
            <a:off x="6005563" y="4377130"/>
            <a:ext cx="533400" cy="815823"/>
          </a:xfrm>
          <a:prstGeom prst="chevron">
            <a:avLst/>
          </a:prstGeom>
          <a:noFill/>
          <a:ln w="38100">
            <a:solidFill>
              <a:srgbClr val="023E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3A3C9B78-85B2-BBCD-6507-DFFCDBA26832}"/>
              </a:ext>
            </a:extLst>
          </p:cNvPr>
          <p:cNvSpPr/>
          <p:nvPr/>
        </p:nvSpPr>
        <p:spPr>
          <a:xfrm>
            <a:off x="11658600" y="4377130"/>
            <a:ext cx="533400" cy="815823"/>
          </a:xfrm>
          <a:prstGeom prst="chevron">
            <a:avLst/>
          </a:prstGeom>
          <a:noFill/>
          <a:ln w="38100">
            <a:solidFill>
              <a:srgbClr val="023E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88828BD0-58B7-DED3-BC96-3B0CC3F950A1}"/>
              </a:ext>
            </a:extLst>
          </p:cNvPr>
          <p:cNvSpPr txBox="1"/>
          <p:nvPr/>
        </p:nvSpPr>
        <p:spPr>
          <a:xfrm>
            <a:off x="2075746" y="7826891"/>
            <a:ext cx="13719415" cy="9972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3500" dirty="0">
                <a:solidFill>
                  <a:srgbClr val="03045E"/>
                </a:solidFill>
                <a:latin typeface="Pretendard Bold" panose="020B0600000101010101" charset="-127"/>
                <a:ea typeface="Pretendard Bold" panose="020B0600000101010101" charset="-127"/>
              </a:rPr>
              <a:t>과연 돈을 내고 우리 서비스를 이용할까</a:t>
            </a:r>
            <a:r>
              <a:rPr lang="en-US" altLang="ko-KR" sz="3500" dirty="0">
                <a:solidFill>
                  <a:srgbClr val="03045E"/>
                </a:solidFill>
                <a:latin typeface="Pretendard Bold" panose="020B0600000101010101" charset="-127"/>
                <a:ea typeface="Pretendard Bold" panose="020B0600000101010101" charset="-127"/>
              </a:rPr>
              <a:t>?</a:t>
            </a:r>
            <a:endParaRPr lang="en-US" sz="3500" i="0" u="none" strike="noStrike" dirty="0">
              <a:solidFill>
                <a:srgbClr val="03045E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929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965A49-CA45-6149-6FD6-8E5686710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636F7E6-7873-60A9-BD22-AF3D168F0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B6E215-3287-5ECA-0826-07B422FDF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4E63798C-B900-E64A-BAA8-9D16AAD19627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05ADDFF0-D3E4-1C73-9129-C6680CADEADF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D18201-6F06-8C6B-8A21-26AFF93F5D0E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BECA47D5-9205-CD81-D614-75A0A8518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8A8E506D-9F63-3AAA-8D71-0DC4B30A2649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spc="-300" dirty="0">
                  <a:solidFill>
                    <a:srgbClr val="4277E8"/>
                  </a:solidFill>
                  <a:ea typeface="Pretendard SemiBold"/>
                </a:rPr>
                <a:t> 출판사 협업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5" name="Picture 14">
            <a:extLst>
              <a:ext uri="{FF2B5EF4-FFF2-40B4-BE49-F238E27FC236}">
                <a16:creationId xmlns:a16="http://schemas.microsoft.com/office/drawing/2014/main" id="{B125A751-0C28-EB31-2023-889446B1C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482600"/>
            <a:ext cx="3357538" cy="3682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FCC7CB-6A8E-74F0-A295-86AEEBE8D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95192" y="2933700"/>
            <a:ext cx="5487166" cy="1914792"/>
          </a:xfrm>
          <a:prstGeom prst="rect">
            <a:avLst/>
          </a:prstGeom>
        </p:spPr>
      </p:pic>
      <p:pic>
        <p:nvPicPr>
          <p:cNvPr id="3074" name="Picture 2" descr="생성된 이미지">
            <a:extLst>
              <a:ext uri="{FF2B5EF4-FFF2-40B4-BE49-F238E27FC236}">
                <a16:creationId xmlns:a16="http://schemas.microsoft.com/office/drawing/2014/main" id="{D36E346B-7A1F-465C-A4C5-4032B5278A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3878" r="69783" b="64593"/>
          <a:stretch>
            <a:fillRect/>
          </a:stretch>
        </p:blipFill>
        <p:spPr bwMode="auto">
          <a:xfrm>
            <a:off x="1820132" y="2475272"/>
            <a:ext cx="2024038" cy="175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B07CE2E1-004C-5955-34C4-DE5BF0C98E01}"/>
              </a:ext>
            </a:extLst>
          </p:cNvPr>
          <p:cNvSpPr txBox="1"/>
          <p:nvPr/>
        </p:nvSpPr>
        <p:spPr>
          <a:xfrm>
            <a:off x="4172693" y="2953158"/>
            <a:ext cx="4370760" cy="9972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9640"/>
              </a:lnSpc>
            </a:pPr>
            <a:r>
              <a:rPr lang="ko-KR" altLang="en-US" sz="3500" i="0" u="none" strike="noStrike" dirty="0">
                <a:solidFill>
                  <a:srgbClr val="03045E"/>
                </a:solidFill>
                <a:latin typeface="Pretendard Bold" panose="020B0600000101010101" charset="-127"/>
                <a:ea typeface="Pretendard Bold" panose="020B0600000101010101" charset="-127"/>
              </a:rPr>
              <a:t>출판사와 협업 해보자</a:t>
            </a:r>
            <a:r>
              <a:rPr lang="en-US" altLang="ko-KR" sz="3500" i="0" u="none" strike="noStrike" dirty="0">
                <a:solidFill>
                  <a:srgbClr val="03045E"/>
                </a:solidFill>
                <a:latin typeface="Pretendard Bold" panose="020B0600000101010101" charset="-127"/>
                <a:ea typeface="Pretendard Bold" panose="020B0600000101010101" charset="-127"/>
              </a:rPr>
              <a:t>!</a:t>
            </a:r>
            <a:endParaRPr lang="en-US" sz="3500" i="0" u="none" strike="noStrike" dirty="0">
              <a:solidFill>
                <a:srgbClr val="03045E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B0C9D23-F191-750D-319F-E34457E15D98}"/>
              </a:ext>
            </a:extLst>
          </p:cNvPr>
          <p:cNvGrpSpPr/>
          <p:nvPr/>
        </p:nvGrpSpPr>
        <p:grpSpPr>
          <a:xfrm>
            <a:off x="914400" y="4222611"/>
            <a:ext cx="7629052" cy="4935028"/>
            <a:chOff x="1382534" y="4222611"/>
            <a:chExt cx="7629052" cy="4935028"/>
          </a:xfrm>
        </p:grpSpPr>
        <p:pic>
          <p:nvPicPr>
            <p:cNvPr id="18" name="Picture 2" descr="생성된 이미지">
              <a:extLst>
                <a:ext uri="{FF2B5EF4-FFF2-40B4-BE49-F238E27FC236}">
                  <a16:creationId xmlns:a16="http://schemas.microsoft.com/office/drawing/2014/main" id="{E8ED4672-C0E0-FB71-4811-9614F1A122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45" t="34511" r="73215" b="36599"/>
            <a:stretch>
              <a:fillRect/>
            </a:stretch>
          </p:blipFill>
          <p:spPr bwMode="auto">
            <a:xfrm>
              <a:off x="2500330" y="5007791"/>
              <a:ext cx="1638698" cy="1614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생성된 이미지">
              <a:extLst>
                <a:ext uri="{FF2B5EF4-FFF2-40B4-BE49-F238E27FC236}">
                  <a16:creationId xmlns:a16="http://schemas.microsoft.com/office/drawing/2014/main" id="{86C13BE7-1F21-D6FA-1237-1760E59E87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33" t="64296" r="66055" b="17896"/>
            <a:stretch>
              <a:fillRect/>
            </a:stretch>
          </p:blipFill>
          <p:spPr bwMode="auto">
            <a:xfrm>
              <a:off x="2405891" y="7699809"/>
              <a:ext cx="1922074" cy="1457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AB602493-1092-A87C-96F8-B94F793C33ED}"/>
                </a:ext>
              </a:extLst>
            </p:cNvPr>
            <p:cNvSpPr txBox="1"/>
            <p:nvPr/>
          </p:nvSpPr>
          <p:spPr>
            <a:xfrm>
              <a:off x="2271729" y="4222611"/>
              <a:ext cx="2056236" cy="10922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9640"/>
                </a:lnSpc>
              </a:pPr>
              <a:r>
                <a:rPr lang="ko-KR" altLang="en-US" sz="2800" i="0" u="none" strike="noStrike" dirty="0">
                  <a:solidFill>
                    <a:srgbClr val="03045E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출판사 </a:t>
              </a:r>
              <a:r>
                <a:rPr lang="en-US" altLang="ko-KR" sz="2800" i="0" u="none" strike="noStrike" dirty="0">
                  <a:solidFill>
                    <a:srgbClr val="03045E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DB</a:t>
              </a:r>
              <a:endParaRPr lang="en-US" sz="2800" i="0" u="none" strike="noStrike" dirty="0">
                <a:solidFill>
                  <a:srgbClr val="03045E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FE8B9BE-AA37-7F33-0255-7FC3A3E72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63195" y="6591300"/>
              <a:ext cx="3648391" cy="970470"/>
            </a:xfrm>
            <a:prstGeom prst="rect">
              <a:avLst/>
            </a:prstGeom>
          </p:spPr>
        </p:pic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99D0C065-D1D5-BBAF-8F60-6A03E1AF1E4E}"/>
                </a:ext>
              </a:extLst>
            </p:cNvPr>
            <p:cNvSpPr/>
            <p:nvPr/>
          </p:nvSpPr>
          <p:spPr>
            <a:xfrm rot="1830503">
              <a:off x="4222522" y="5991084"/>
              <a:ext cx="1268634" cy="584194"/>
            </a:xfrm>
            <a:prstGeom prst="rightArrow">
              <a:avLst/>
            </a:prstGeom>
            <a:noFill/>
            <a:ln w="57150">
              <a:solidFill>
                <a:srgbClr val="1D6BE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964E33C5-67D4-8084-E8B0-860A1A10ED8E}"/>
                </a:ext>
              </a:extLst>
            </p:cNvPr>
            <p:cNvSpPr txBox="1"/>
            <p:nvPr/>
          </p:nvSpPr>
          <p:spPr>
            <a:xfrm rot="1819258">
              <a:off x="4480370" y="5420766"/>
              <a:ext cx="1268634" cy="58419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9640"/>
                </a:lnSpc>
              </a:pPr>
              <a:r>
                <a:rPr lang="ko-KR" altLang="en-US" sz="2800" i="0" u="none" strike="noStrike" dirty="0">
                  <a:solidFill>
                    <a:srgbClr val="0096C7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연동</a:t>
              </a:r>
              <a:endParaRPr lang="en-US" sz="2800" i="0" u="none" strike="noStrike" dirty="0">
                <a:solidFill>
                  <a:srgbClr val="0096C7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01DA888D-C3AE-80AC-36F8-57ECB06124B2}"/>
                </a:ext>
              </a:extLst>
            </p:cNvPr>
            <p:cNvSpPr/>
            <p:nvPr/>
          </p:nvSpPr>
          <p:spPr>
            <a:xfrm rot="19757247">
              <a:off x="4297038" y="7778860"/>
              <a:ext cx="1230115" cy="584194"/>
            </a:xfrm>
            <a:prstGeom prst="rightArrow">
              <a:avLst/>
            </a:prstGeom>
            <a:noFill/>
            <a:ln w="57150">
              <a:solidFill>
                <a:srgbClr val="1D6BE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A4920ED7-8FAD-AC54-2692-3030E45FFE75}"/>
                </a:ext>
              </a:extLst>
            </p:cNvPr>
            <p:cNvSpPr txBox="1"/>
            <p:nvPr/>
          </p:nvSpPr>
          <p:spPr>
            <a:xfrm>
              <a:off x="1382534" y="6951529"/>
              <a:ext cx="3980661" cy="10922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9640"/>
                </a:lnSpc>
              </a:pPr>
              <a:r>
                <a:rPr lang="ko-KR" altLang="en-US" sz="2800" i="0" u="none" strike="noStrike" dirty="0">
                  <a:solidFill>
                    <a:srgbClr val="03045E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책을 구매 시</a:t>
              </a:r>
              <a:endParaRPr lang="en-US" sz="2800" i="0" u="none" strike="noStrike" dirty="0">
                <a:solidFill>
                  <a:srgbClr val="03045E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32" name="TextBox 15">
              <a:extLst>
                <a:ext uri="{FF2B5EF4-FFF2-40B4-BE49-F238E27FC236}">
                  <a16:creationId xmlns:a16="http://schemas.microsoft.com/office/drawing/2014/main" id="{70463651-7289-AA88-E37B-61DB5FC8034E}"/>
                </a:ext>
              </a:extLst>
            </p:cNvPr>
            <p:cNvSpPr txBox="1"/>
            <p:nvPr/>
          </p:nvSpPr>
          <p:spPr>
            <a:xfrm rot="19736097">
              <a:off x="4348164" y="8355012"/>
              <a:ext cx="1677744" cy="58419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9640"/>
                </a:lnSpc>
              </a:pPr>
              <a:r>
                <a:rPr lang="ko-KR" altLang="en-US" sz="2800" i="0" u="none" strike="noStrike" dirty="0">
                  <a:solidFill>
                    <a:srgbClr val="0096C7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이용 가능</a:t>
              </a:r>
              <a:endParaRPr lang="en-US" sz="2800" i="0" u="none" strike="noStrike" dirty="0">
                <a:solidFill>
                  <a:srgbClr val="0096C7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pic>
        <p:nvPicPr>
          <p:cNvPr id="3080" name="Picture 8" descr="생성된 이미지">
            <a:extLst>
              <a:ext uri="{FF2B5EF4-FFF2-40B4-BE49-F238E27FC236}">
                <a16:creationId xmlns:a16="http://schemas.microsoft.com/office/drawing/2014/main" id="{6802F122-84C0-6158-01D6-058207C3E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893" y="4161067"/>
            <a:ext cx="78867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갈매기형 수장 3">
            <a:extLst>
              <a:ext uri="{FF2B5EF4-FFF2-40B4-BE49-F238E27FC236}">
                <a16:creationId xmlns:a16="http://schemas.microsoft.com/office/drawing/2014/main" id="{7EB7295E-A2FB-56A5-247E-82BA155944C1}"/>
              </a:ext>
            </a:extLst>
          </p:cNvPr>
          <p:cNvSpPr/>
          <p:nvPr/>
        </p:nvSpPr>
        <p:spPr>
          <a:xfrm>
            <a:off x="8997651" y="6789967"/>
            <a:ext cx="533400" cy="502871"/>
          </a:xfrm>
          <a:prstGeom prst="chevron">
            <a:avLst>
              <a:gd name="adj" fmla="val 43766"/>
            </a:avLst>
          </a:prstGeom>
          <a:noFill/>
          <a:ln w="38100">
            <a:solidFill>
              <a:srgbClr val="023E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99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A16B4-662F-1D2A-A402-BD263E9F5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12650D-9B91-F054-E5A4-22B147160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5F5B90B-8386-876E-719E-E8168AA59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8F6817B4-FED7-040C-56EB-6AEDF42C0B81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7313F5DA-DB8F-EB8A-32DE-7DF5770A463B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78F25D5-BA45-6303-73D4-846615FB15E8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F1411E91-465D-53B7-6689-8A8299E2E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09097B8D-0668-846C-CC85-06483D09105D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spc="-300" dirty="0">
                  <a:solidFill>
                    <a:srgbClr val="4277E8"/>
                  </a:solidFill>
                  <a:ea typeface="Pretendard SemiBold"/>
                </a:rPr>
                <a:t> 출판사 협업 요청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5" name="Picture 14">
            <a:extLst>
              <a:ext uri="{FF2B5EF4-FFF2-40B4-BE49-F238E27FC236}">
                <a16:creationId xmlns:a16="http://schemas.microsoft.com/office/drawing/2014/main" id="{FF1BB64E-4177-D0B3-9762-43ADB6D3D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482600"/>
            <a:ext cx="3357538" cy="3682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E2A8D0-69ED-9102-54E2-4EB6B7110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95192" y="2933700"/>
            <a:ext cx="5487166" cy="1914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7095C4-7293-57FE-6A65-54993ED56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0630" y="3198813"/>
            <a:ext cx="10275570" cy="57337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A08677-26E6-7DEE-B022-CAA4BC2B2D1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7290" r="27815"/>
          <a:stretch>
            <a:fillRect/>
          </a:stretch>
        </p:blipFill>
        <p:spPr>
          <a:xfrm>
            <a:off x="11733225" y="3198812"/>
            <a:ext cx="5181600" cy="5733744"/>
          </a:xfrm>
          <a:prstGeom prst="rect">
            <a:avLst/>
          </a:prstGeom>
        </p:spPr>
      </p:pic>
      <p:sp>
        <p:nvSpPr>
          <p:cNvPr id="9" name="TextBox 15">
            <a:extLst>
              <a:ext uri="{FF2B5EF4-FFF2-40B4-BE49-F238E27FC236}">
                <a16:creationId xmlns:a16="http://schemas.microsoft.com/office/drawing/2014/main" id="{931A0D91-EC84-B4DC-547A-02F06B2AEDA9}"/>
              </a:ext>
            </a:extLst>
          </p:cNvPr>
          <p:cNvSpPr txBox="1"/>
          <p:nvPr/>
        </p:nvSpPr>
        <p:spPr>
          <a:xfrm>
            <a:off x="4081438" y="2324041"/>
            <a:ext cx="4370760" cy="9972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2800" i="0" u="none" strike="noStrike" dirty="0">
                <a:solidFill>
                  <a:srgbClr val="03045E"/>
                </a:solidFill>
                <a:latin typeface="Pretendard Bold" panose="020B0600000101010101" charset="-127"/>
                <a:ea typeface="Pretendard Bold" panose="020B0600000101010101" charset="-127"/>
              </a:rPr>
              <a:t>수제비 출판사</a:t>
            </a:r>
            <a:endParaRPr lang="en-US" sz="2800" i="0" u="none" strike="noStrike" dirty="0">
              <a:solidFill>
                <a:srgbClr val="03045E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AEE554B2-B085-F6D5-47A6-E3308DC74736}"/>
              </a:ext>
            </a:extLst>
          </p:cNvPr>
          <p:cNvSpPr txBox="1"/>
          <p:nvPr/>
        </p:nvSpPr>
        <p:spPr>
          <a:xfrm>
            <a:off x="12138645" y="2324041"/>
            <a:ext cx="4370760" cy="9972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2800" i="0" u="none" strike="noStrike" dirty="0" err="1">
                <a:solidFill>
                  <a:srgbClr val="03045E"/>
                </a:solidFill>
                <a:latin typeface="Pretendard Bold" panose="020B0600000101010101" charset="-127"/>
                <a:ea typeface="Pretendard Bold" panose="020B0600000101010101" charset="-127"/>
              </a:rPr>
              <a:t>시나공</a:t>
            </a:r>
            <a:r>
              <a:rPr lang="ko-KR" altLang="en-US" sz="2800" i="0" u="none" strike="noStrike" dirty="0">
                <a:solidFill>
                  <a:srgbClr val="03045E"/>
                </a:solidFill>
                <a:latin typeface="Pretendard Bold" panose="020B0600000101010101" charset="-127"/>
                <a:ea typeface="Pretendard Bold" panose="020B0600000101010101" charset="-127"/>
              </a:rPr>
              <a:t> 출판사</a:t>
            </a:r>
            <a:endParaRPr lang="en-US" sz="2800" i="0" u="none" strike="noStrike" dirty="0">
              <a:solidFill>
                <a:srgbClr val="03045E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250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7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2C8653-D977-81D0-53DA-B01C2184C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53666AC-0B18-3923-D6EE-A2E7985B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06" y="113665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A1EB7A8-215F-CE6F-3CF7-271D3B81F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C24C320-A11E-0FEC-4E41-022807E3C9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3046" b="-300000"/>
          <a:stretch>
            <a:fillRect/>
          </a:stretch>
        </p:blipFill>
        <p:spPr>
          <a:xfrm rot="5400000" flipV="1">
            <a:off x="8969375" y="6891539"/>
            <a:ext cx="1911350" cy="88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0B355BC-D10A-35B6-DA3E-4207DD380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1700" y="5929514"/>
            <a:ext cx="177800" cy="177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6C91EC8-B5F0-112F-64F5-CC9106F0B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1700" y="6894714"/>
            <a:ext cx="177800" cy="1778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FF0B9586-8D1D-BFB9-B0E3-20D6E659E7C1}"/>
              </a:ext>
            </a:extLst>
          </p:cNvPr>
          <p:cNvSpPr txBox="1"/>
          <p:nvPr/>
        </p:nvSpPr>
        <p:spPr>
          <a:xfrm>
            <a:off x="1854200" y="6553200"/>
            <a:ext cx="6743700" cy="209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300" b="0" i="0" u="none" strike="noStrike" spc="-500" dirty="0">
                <a:solidFill>
                  <a:srgbClr val="E8EDF4"/>
                </a:solidFill>
                <a:ea typeface="Pretendard Medium"/>
              </a:rPr>
              <a:t>마무리 및 팀원 소개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3274000-DBC3-D51A-0B67-94A784C15AF8}"/>
              </a:ext>
            </a:extLst>
          </p:cNvPr>
          <p:cNvSpPr txBox="1"/>
          <p:nvPr/>
        </p:nvSpPr>
        <p:spPr>
          <a:xfrm>
            <a:off x="11633200" y="5853314"/>
            <a:ext cx="4940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spc="-100" dirty="0">
                <a:solidFill>
                  <a:srgbClr val="E8EDF4"/>
                </a:solidFill>
                <a:latin typeface="Pretendard Regular"/>
                <a:ea typeface="Pretendard Regular"/>
              </a:rPr>
              <a:t>트러블 슈팅</a:t>
            </a:r>
            <a:endParaRPr lang="en-US" sz="2000" b="0" i="0" u="none" strike="noStrike" spc="-100" dirty="0">
              <a:solidFill>
                <a:srgbClr val="E8EDF4"/>
              </a:solidFill>
              <a:latin typeface="Pretendard Regular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031C01C-54E7-A3A4-7864-0041FEF2FCD4}"/>
              </a:ext>
            </a:extLst>
          </p:cNvPr>
          <p:cNvSpPr txBox="1"/>
          <p:nvPr/>
        </p:nvSpPr>
        <p:spPr>
          <a:xfrm>
            <a:off x="10020300" y="5840614"/>
            <a:ext cx="1422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100" b="0" i="0" u="none" strike="noStrike" dirty="0">
                <a:solidFill>
                  <a:srgbClr val="E8EDF4"/>
                </a:solidFill>
                <a:latin typeface="Pretendard Bold"/>
              </a:rPr>
              <a:t>POINT 01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18254BD-5E82-8ACB-FCFF-680169515392}"/>
              </a:ext>
            </a:extLst>
          </p:cNvPr>
          <p:cNvSpPr txBox="1"/>
          <p:nvPr/>
        </p:nvSpPr>
        <p:spPr>
          <a:xfrm>
            <a:off x="11633200" y="6805814"/>
            <a:ext cx="4940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b="0" i="0" u="none" strike="noStrike" spc="-100" dirty="0">
                <a:solidFill>
                  <a:srgbClr val="E8EDF4"/>
                </a:solidFill>
                <a:ea typeface="Pretendard Regular"/>
              </a:rPr>
              <a:t>아쉬운 점</a:t>
            </a:r>
            <a:endParaRPr lang="en-US" sz="2000" b="0" i="0" u="none" strike="noStrike" spc="-100" dirty="0">
              <a:solidFill>
                <a:srgbClr val="E8EDF4"/>
              </a:solidFill>
              <a:latin typeface="Pretendard Regula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5C76ACE-B6CF-7819-6758-01A340682571}"/>
              </a:ext>
            </a:extLst>
          </p:cNvPr>
          <p:cNvSpPr txBox="1"/>
          <p:nvPr/>
        </p:nvSpPr>
        <p:spPr>
          <a:xfrm>
            <a:off x="10020300" y="6793114"/>
            <a:ext cx="1422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100" b="0" i="0" u="none" strike="noStrike" dirty="0">
                <a:solidFill>
                  <a:srgbClr val="E8EDF4"/>
                </a:solidFill>
                <a:latin typeface="Pretendard Bold"/>
              </a:rPr>
              <a:t>POINT 02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35D5CB2E-54C1-8C43-BCA7-DC085D467BE8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 dirty="0">
                <a:solidFill>
                  <a:schemeClr val="bg1"/>
                </a:solidFill>
                <a:ea typeface="Pretendard Regular"/>
              </a:rPr>
              <a:t>문제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Regular"/>
              </a:rPr>
              <a:t>?Issue!</a:t>
            </a: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7AB8DC70-C991-12A2-3A9A-7B8EF037B92C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스마트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인재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개발원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분석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서비스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31</a:t>
            </a:r>
            <a:r>
              <a:rPr lang="ko-KR" sz="1600" b="0" i="0" u="none" strike="noStrike" spc="-100" dirty="0" err="1">
                <a:solidFill>
                  <a:schemeClr val="bg1"/>
                </a:solidFill>
                <a:ea typeface="Pretendard SemiBold"/>
              </a:rPr>
              <a:t>회차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 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286E1C4C-C0D9-F665-077B-3924AA1EE74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44860"/>
          <a:stretch>
            <a:fillRect/>
          </a:stretch>
        </p:blipFill>
        <p:spPr>
          <a:xfrm>
            <a:off x="457200" y="931823"/>
            <a:ext cx="7622195" cy="4624427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62F6681A-FAE6-6848-BE54-E1C6175CB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1700" y="7759007"/>
            <a:ext cx="177800" cy="177800"/>
          </a:xfrm>
          <a:prstGeom prst="rect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38522AC3-43AA-70FD-8A6A-FDC3CA33FE73}"/>
              </a:ext>
            </a:extLst>
          </p:cNvPr>
          <p:cNvSpPr txBox="1"/>
          <p:nvPr/>
        </p:nvSpPr>
        <p:spPr>
          <a:xfrm>
            <a:off x="11633200" y="7670107"/>
            <a:ext cx="4940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b="0" i="0" u="none" strike="noStrike" spc="-100" dirty="0">
                <a:solidFill>
                  <a:srgbClr val="E8EDF4"/>
                </a:solidFill>
                <a:ea typeface="Pretendard Regular"/>
              </a:rPr>
              <a:t>출판사 협업</a:t>
            </a:r>
            <a:endParaRPr lang="en-US" sz="2000" b="0" i="0" u="none" strike="noStrike" spc="-100" dirty="0">
              <a:solidFill>
                <a:srgbClr val="E8EDF4"/>
              </a:solidFill>
              <a:latin typeface="Pretendard Regular"/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22C5137F-9CA0-475F-9F88-7EA22BFF6B64}"/>
              </a:ext>
            </a:extLst>
          </p:cNvPr>
          <p:cNvSpPr txBox="1"/>
          <p:nvPr/>
        </p:nvSpPr>
        <p:spPr>
          <a:xfrm>
            <a:off x="10020300" y="7670800"/>
            <a:ext cx="1422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100" b="0" i="0" u="none" strike="noStrike" dirty="0">
                <a:solidFill>
                  <a:srgbClr val="E8EDF4"/>
                </a:solidFill>
                <a:latin typeface="Pretendard Bold"/>
              </a:rPr>
              <a:t>POINT 03</a:t>
            </a:r>
          </a:p>
        </p:txBody>
      </p:sp>
    </p:spTree>
    <p:extLst>
      <p:ext uri="{BB962C8B-B14F-4D97-AF65-F5344CB8AC3E}">
        <p14:creationId xmlns:p14="http://schemas.microsoft.com/office/powerpoint/2010/main" val="1727622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EC7EEF-B7B1-803A-3185-D393D0053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2911DF-C434-95EF-4A7A-B228F687A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FE09FB1-A3B6-7777-69BB-CFD7853EB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3BCB8B99-F74A-9FE4-3D7A-22152ECFB4CE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56A18507-CE1D-94E3-557C-8509355C60A8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855C37-ABFA-61AE-A02A-C6D25AC69078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66EDAEA9-8EDB-F2CA-6898-3C97E91E6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6162FEAF-34B2-9116-9CAC-5976F0E3D875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b="0" i="0" u="none" strike="noStrike" spc="-300" dirty="0">
                  <a:solidFill>
                    <a:srgbClr val="4277E8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 트러블 슈팅 </a:t>
              </a:r>
              <a:r>
                <a:rPr lang="en-US" altLang="ko-KR" sz="4000" b="0" i="0" u="none" strike="noStrike" spc="-300" dirty="0">
                  <a:solidFill>
                    <a:srgbClr val="4277E8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– Spring Security</a:t>
              </a:r>
              <a:endParaRPr lang="ko-KR" sz="2500" b="0" i="0" u="none" strike="noStrike" spc="-300" dirty="0">
                <a:solidFill>
                  <a:srgbClr val="4277E8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8EEE2AD-A85F-3A14-D151-B1138CDE3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5192" y="2933700"/>
            <a:ext cx="5487166" cy="1914792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E52AA4CB-9A17-FE8E-8C75-D1B801B35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482600"/>
            <a:ext cx="3347046" cy="3682800"/>
          </a:xfrm>
          <a:prstGeom prst="rect">
            <a:avLst/>
          </a:prstGeom>
        </p:spPr>
      </p:pic>
      <p:sp>
        <p:nvSpPr>
          <p:cNvPr id="5" name="TextBox 16">
            <a:extLst>
              <a:ext uri="{FF2B5EF4-FFF2-40B4-BE49-F238E27FC236}">
                <a16:creationId xmlns:a16="http://schemas.microsoft.com/office/drawing/2014/main" id="{E1139D83-DF6E-F4A2-FD84-E3546BF8AE3E}"/>
              </a:ext>
            </a:extLst>
          </p:cNvPr>
          <p:cNvSpPr txBox="1"/>
          <p:nvPr/>
        </p:nvSpPr>
        <p:spPr>
          <a:xfrm>
            <a:off x="8305800" y="1751172"/>
            <a:ext cx="7620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7780"/>
              </a:lnSpc>
            </a:pPr>
            <a:r>
              <a:rPr lang="ko-KR" altLang="en-US" sz="1700" b="0" i="0" u="none" strike="noStrike" spc="-100" dirty="0">
                <a:solidFill>
                  <a:srgbClr val="303030"/>
                </a:solidFill>
                <a:ea typeface="Pretendard Regular"/>
              </a:rPr>
              <a:t>웹 애플리케이션의 보안을 담당하는 프레임워크</a:t>
            </a:r>
            <a:endParaRPr lang="en-US" sz="1700" b="0" i="0" u="none" strike="noStrike" spc="-100" dirty="0">
              <a:solidFill>
                <a:srgbClr val="303030"/>
              </a:solidFill>
              <a:latin typeface="Pretendard Regular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90A468B-2EDE-8681-61ED-708FC08562CD}"/>
              </a:ext>
            </a:extLst>
          </p:cNvPr>
          <p:cNvSpPr/>
          <p:nvPr/>
        </p:nvSpPr>
        <p:spPr>
          <a:xfrm>
            <a:off x="1222376" y="2642387"/>
            <a:ext cx="7918450" cy="6747336"/>
          </a:xfrm>
          <a:prstGeom prst="roundRect">
            <a:avLst>
              <a:gd name="adj" fmla="val 11698"/>
            </a:avLst>
          </a:prstGeom>
          <a:solidFill>
            <a:srgbClr val="E8E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15">
            <a:extLst>
              <a:ext uri="{FF2B5EF4-FFF2-40B4-BE49-F238E27FC236}">
                <a16:creationId xmlns:a16="http://schemas.microsoft.com/office/drawing/2014/main" id="{F9877C2B-3491-A5A8-2FFD-4F5C606AA720}"/>
              </a:ext>
            </a:extLst>
          </p:cNvPr>
          <p:cNvSpPr txBox="1"/>
          <p:nvPr/>
        </p:nvSpPr>
        <p:spPr>
          <a:xfrm>
            <a:off x="1631950" y="2552700"/>
            <a:ext cx="7099300" cy="8905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altLang="ko-KR" sz="2800" b="0" i="0" u="none" strike="noStrike" dirty="0">
                <a:solidFill>
                  <a:srgbClr val="03045E"/>
                </a:solidFill>
                <a:latin typeface="Pretendard Bold" panose="020B0600000101010101" charset="-127"/>
                <a:ea typeface="Pretendard Bold" panose="020B0600000101010101" charset="-127"/>
              </a:rPr>
              <a:t>1. </a:t>
            </a:r>
            <a:r>
              <a:rPr lang="ko-KR" altLang="en-US" sz="2800" b="0" i="0" u="none" strike="noStrike" dirty="0">
                <a:solidFill>
                  <a:srgbClr val="03045E"/>
                </a:solidFill>
                <a:latin typeface="Pretendard Bold" panose="020B0600000101010101" charset="-127"/>
                <a:ea typeface="Pretendard Bold" panose="020B0600000101010101" charset="-127"/>
              </a:rPr>
              <a:t>로그인 세션이 없으면 </a:t>
            </a:r>
            <a:r>
              <a:rPr lang="ko-KR" altLang="en-US" sz="2800" dirty="0">
                <a:solidFill>
                  <a:srgbClr val="03045E"/>
                </a:solidFill>
                <a:latin typeface="Pretendard Bold" panose="020B0600000101010101" charset="-127"/>
                <a:ea typeface="Pretendard Bold" panose="020B0600000101010101" charset="-127"/>
              </a:rPr>
              <a:t>웹 페이지 </a:t>
            </a:r>
            <a:r>
              <a:rPr lang="ko-KR" altLang="en-US" sz="2800" b="0" i="0" u="none" strike="noStrike" dirty="0">
                <a:solidFill>
                  <a:srgbClr val="03045E"/>
                </a:solidFill>
                <a:latin typeface="Pretendard Bold" panose="020B0600000101010101" charset="-127"/>
                <a:ea typeface="Pretendard Bold" panose="020B0600000101010101" charset="-127"/>
              </a:rPr>
              <a:t>접근 불가</a:t>
            </a:r>
            <a:endParaRPr lang="ko-KR" sz="2800" b="0" i="0" u="none" strike="noStrike" dirty="0">
              <a:solidFill>
                <a:srgbClr val="03045E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0F200A8-95C9-BA5E-409E-8377F99E8E9C}"/>
              </a:ext>
            </a:extLst>
          </p:cNvPr>
          <p:cNvSpPr/>
          <p:nvPr/>
        </p:nvSpPr>
        <p:spPr>
          <a:xfrm>
            <a:off x="9418638" y="2642387"/>
            <a:ext cx="7918450" cy="6747336"/>
          </a:xfrm>
          <a:prstGeom prst="roundRect">
            <a:avLst>
              <a:gd name="adj" fmla="val 11698"/>
            </a:avLst>
          </a:prstGeom>
          <a:solidFill>
            <a:srgbClr val="E8E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B5D342B3-CD99-E4AE-182C-572DB657CEF6}"/>
              </a:ext>
            </a:extLst>
          </p:cNvPr>
          <p:cNvSpPr txBox="1"/>
          <p:nvPr/>
        </p:nvSpPr>
        <p:spPr>
          <a:xfrm>
            <a:off x="9893300" y="2552700"/>
            <a:ext cx="7099300" cy="8905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altLang="ko-KR" sz="2800" dirty="0">
                <a:solidFill>
                  <a:srgbClr val="03045E"/>
                </a:solidFill>
                <a:latin typeface="Pretendard Bold" panose="020B0600000101010101" charset="-127"/>
                <a:ea typeface="Pretendard Bold" panose="020B0600000101010101" charset="-127"/>
              </a:rPr>
              <a:t>2</a:t>
            </a:r>
            <a:r>
              <a:rPr lang="en-US" altLang="ko-KR" sz="2800" b="0" i="0" u="none" strike="noStrike" dirty="0">
                <a:solidFill>
                  <a:srgbClr val="03045E"/>
                </a:solidFill>
                <a:latin typeface="Pretendard Bold" panose="020B0600000101010101" charset="-127"/>
                <a:ea typeface="Pretendard Bold" panose="020B0600000101010101" charset="-127"/>
              </a:rPr>
              <a:t>. CSRF </a:t>
            </a:r>
            <a:r>
              <a:rPr lang="ko-KR" altLang="en-US" sz="2800" b="0" i="0" u="none" strike="noStrike" dirty="0">
                <a:solidFill>
                  <a:srgbClr val="03045E"/>
                </a:solidFill>
                <a:latin typeface="Pretendard Bold" panose="020B0600000101010101" charset="-127"/>
                <a:ea typeface="Pretendard Bold" panose="020B0600000101010101" charset="-127"/>
              </a:rPr>
              <a:t>토큰 인증 문제</a:t>
            </a:r>
            <a:endParaRPr lang="ko-KR" sz="2800" b="0" i="0" u="none" strike="noStrike" dirty="0">
              <a:solidFill>
                <a:srgbClr val="03045E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C66969-2B4F-258B-698A-D76AA99FEB2B}"/>
              </a:ext>
            </a:extLst>
          </p:cNvPr>
          <p:cNvSpPr txBox="1"/>
          <p:nvPr/>
        </p:nvSpPr>
        <p:spPr>
          <a:xfrm>
            <a:off x="1770856" y="4686101"/>
            <a:ext cx="7508876" cy="39879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@Configuration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@EnableWebSecurity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public class </a:t>
            </a:r>
            <a:r>
              <a:rPr lang="en-US" altLang="ko-KR" sz="1500" dirty="0" err="1">
                <a:latin typeface="Pretendard Light" panose="020B0600000101010101" charset="-127"/>
                <a:ea typeface="Pretendard Light" panose="020B0600000101010101" charset="-127"/>
              </a:rPr>
              <a:t>SecurityConfig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extends </a:t>
            </a:r>
            <a:r>
              <a:rPr lang="en-US" altLang="ko-KR" sz="1500" dirty="0" err="1">
                <a:latin typeface="Pretendard Light" panose="020B0600000101010101" charset="-127"/>
                <a:ea typeface="Pretendard Light" panose="020B0600000101010101" charset="-127"/>
              </a:rPr>
              <a:t>WebSecurityConfigurerAdapter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{</a:t>
            </a:r>
          </a:p>
          <a:p>
            <a:pPr lvl="0">
              <a:lnSpc>
                <a:spcPct val="89640"/>
              </a:lnSpc>
            </a:pPr>
            <a:endParaRPr lang="en-US" altLang="ko-KR" sz="15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   @Override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   protected void configure(</a:t>
            </a:r>
            <a:r>
              <a:rPr lang="en-US" altLang="ko-KR" sz="1500" dirty="0" err="1">
                <a:latin typeface="Pretendard Light" panose="020B0600000101010101" charset="-127"/>
                <a:ea typeface="Pretendard Light" panose="020B0600000101010101" charset="-127"/>
              </a:rPr>
              <a:t>HttpSecurity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http) throws Exception {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       http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           .</a:t>
            </a:r>
            <a:r>
              <a:rPr lang="en-US" altLang="ko-KR" sz="1500" dirty="0" err="1">
                <a:latin typeface="Pretendard Light" panose="020B0600000101010101" charset="-127"/>
                <a:ea typeface="Pretendard Light" panose="020B0600000101010101" charset="-127"/>
              </a:rPr>
              <a:t>authorizeRequests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()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solidFill>
                  <a:srgbClr val="FF0000"/>
                </a:solidFill>
                <a:latin typeface="Pretendard Light" panose="020B0600000101010101" charset="-127"/>
                <a:ea typeface="Pretendard Light" panose="020B0600000101010101" charset="-127"/>
              </a:rPr>
              <a:t>                </a:t>
            </a:r>
            <a:r>
              <a:rPr lang="en-US" altLang="ko-KR" sz="1500" dirty="0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r>
              <a:rPr lang="en-US" altLang="ko-KR" sz="1500" dirty="0" err="1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antMatchers</a:t>
            </a:r>
            <a:r>
              <a:rPr lang="en-US" altLang="ko-KR" sz="1500" dirty="0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("/login", "/</a:t>
            </a:r>
            <a:r>
              <a:rPr lang="en-US" altLang="ko-KR" sz="1500" dirty="0" err="1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css</a:t>
            </a:r>
            <a:r>
              <a:rPr lang="en-US" altLang="ko-KR" sz="1500" dirty="0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/**", "/</a:t>
            </a:r>
            <a:r>
              <a:rPr lang="en-US" altLang="ko-KR" sz="1500" dirty="0" err="1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js</a:t>
            </a:r>
            <a:r>
              <a:rPr lang="en-US" altLang="ko-KR" sz="1500" dirty="0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/**").</a:t>
            </a:r>
            <a:r>
              <a:rPr lang="en-US" altLang="ko-KR" sz="1500" dirty="0" err="1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permitAll</a:t>
            </a:r>
            <a:r>
              <a:rPr lang="en-US" altLang="ko-KR" sz="1500" dirty="0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() 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// </a:t>
            </a:r>
            <a:r>
              <a:rPr lang="ko-KR" altLang="en-US" sz="1500" dirty="0">
                <a:latin typeface="Pretendard Light" panose="020B0600000101010101" charset="-127"/>
                <a:ea typeface="Pretendard Light" panose="020B0600000101010101" charset="-127"/>
              </a:rPr>
              <a:t>누구나 접근 가능</a:t>
            </a:r>
          </a:p>
          <a:p>
            <a:pPr lvl="0">
              <a:lnSpc>
                <a:spcPct val="89640"/>
              </a:lnSpc>
            </a:pPr>
            <a:r>
              <a:rPr lang="ko-KR" altLang="en-US" sz="1500" dirty="0">
                <a:latin typeface="Pretendard Light" panose="020B0600000101010101" charset="-127"/>
                <a:ea typeface="Pretendard Light" panose="020B0600000101010101" charset="-127"/>
              </a:rPr>
              <a:t>                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r>
              <a:rPr lang="en-US" altLang="ko-KR" sz="1500" dirty="0" err="1">
                <a:latin typeface="Pretendard Light" panose="020B0600000101010101" charset="-127"/>
                <a:ea typeface="Pretendard Light" panose="020B0600000101010101" charset="-127"/>
              </a:rPr>
              <a:t>antMatchers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("/admin/**").</a:t>
            </a:r>
            <a:r>
              <a:rPr lang="en-US" altLang="ko-KR" sz="1500" dirty="0" err="1">
                <a:latin typeface="Pretendard Light" panose="020B0600000101010101" charset="-127"/>
                <a:ea typeface="Pretendard Light" panose="020B0600000101010101" charset="-127"/>
              </a:rPr>
              <a:t>hasRole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("ADMIN") // </a:t>
            </a:r>
            <a:r>
              <a:rPr lang="ko-KR" altLang="en-US" sz="1500" dirty="0">
                <a:latin typeface="Pretendard Light" panose="020B0600000101010101" charset="-127"/>
                <a:ea typeface="Pretendard Light" panose="020B0600000101010101" charset="-127"/>
              </a:rPr>
              <a:t>관리자만</a:t>
            </a:r>
          </a:p>
          <a:p>
            <a:pPr lvl="0">
              <a:lnSpc>
                <a:spcPct val="89640"/>
              </a:lnSpc>
            </a:pPr>
            <a:r>
              <a:rPr lang="ko-KR" altLang="en-US" sz="1500" dirty="0">
                <a:latin typeface="Pretendard Light" panose="020B0600000101010101" charset="-127"/>
                <a:ea typeface="Pretendard Light" panose="020B0600000101010101" charset="-127"/>
              </a:rPr>
              <a:t>                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r>
              <a:rPr lang="en-US" altLang="ko-KR" sz="1500" dirty="0" err="1">
                <a:latin typeface="Pretendard Light" panose="020B0600000101010101" charset="-127"/>
                <a:ea typeface="Pretendard Light" panose="020B0600000101010101" charset="-127"/>
              </a:rPr>
              <a:t>anyRequest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().authenticated() // </a:t>
            </a:r>
            <a:r>
              <a:rPr lang="ko-KR" altLang="en-US" sz="1500" dirty="0">
                <a:latin typeface="Pretendard Light" panose="020B0600000101010101" charset="-127"/>
                <a:ea typeface="Pretendard Light" panose="020B0600000101010101" charset="-127"/>
              </a:rPr>
              <a:t>나머지는 로그인 필요</a:t>
            </a:r>
          </a:p>
          <a:p>
            <a:pPr lvl="0">
              <a:lnSpc>
                <a:spcPct val="89640"/>
              </a:lnSpc>
            </a:pPr>
            <a:r>
              <a:rPr lang="ko-KR" altLang="en-US" sz="1500" dirty="0">
                <a:latin typeface="Pretendard Light" panose="020B0600000101010101" charset="-127"/>
                <a:ea typeface="Pretendard Light" panose="020B0600000101010101" charset="-127"/>
              </a:rPr>
              <a:t>            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.and()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               .</a:t>
            </a:r>
            <a:r>
              <a:rPr lang="en-US" altLang="ko-KR" sz="1500" dirty="0" err="1">
                <a:latin typeface="Pretendard Light" panose="020B0600000101010101" charset="-127"/>
                <a:ea typeface="Pretendard Light" panose="020B0600000101010101" charset="-127"/>
              </a:rPr>
              <a:t>formLogin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()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               .</a:t>
            </a:r>
            <a:r>
              <a:rPr lang="en-US" altLang="ko-KR" sz="1500" dirty="0" err="1">
                <a:latin typeface="Pretendard Light" panose="020B0600000101010101" charset="-127"/>
                <a:ea typeface="Pretendard Light" panose="020B0600000101010101" charset="-127"/>
              </a:rPr>
              <a:t>loginPage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("/login") // </a:t>
            </a:r>
            <a:r>
              <a:rPr lang="ko-KR" altLang="en-US" sz="1500" dirty="0">
                <a:latin typeface="Pretendard Light" panose="020B0600000101010101" charset="-127"/>
                <a:ea typeface="Pretendard Light" panose="020B0600000101010101" charset="-127"/>
              </a:rPr>
              <a:t>커스텀 로그인 페이지</a:t>
            </a:r>
          </a:p>
          <a:p>
            <a:pPr lvl="0">
              <a:lnSpc>
                <a:spcPct val="89640"/>
              </a:lnSpc>
            </a:pPr>
            <a:r>
              <a:rPr lang="ko-KR" altLang="en-US" sz="1500" dirty="0">
                <a:latin typeface="Pretendard Light" panose="020B0600000101010101" charset="-127"/>
                <a:ea typeface="Pretendard Light" panose="020B0600000101010101" charset="-127"/>
              </a:rPr>
              <a:t>                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r>
              <a:rPr lang="en-US" altLang="ko-KR" sz="1500" dirty="0" err="1">
                <a:latin typeface="Pretendard Light" panose="020B0600000101010101" charset="-127"/>
                <a:ea typeface="Pretendard Light" panose="020B0600000101010101" charset="-127"/>
              </a:rPr>
              <a:t>permitAll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()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           .and()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               .logout()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               .</a:t>
            </a:r>
            <a:r>
              <a:rPr lang="en-US" altLang="ko-KR" sz="1500" dirty="0" err="1">
                <a:latin typeface="Pretendard Light" panose="020B0600000101010101" charset="-127"/>
                <a:ea typeface="Pretendard Light" panose="020B0600000101010101" charset="-127"/>
              </a:rPr>
              <a:t>permitAll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();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   }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}</a:t>
            </a:r>
            <a:endParaRPr lang="ko-KR" sz="1500" b="0" i="0" u="none" strike="noStrike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EA75792C-C29B-7355-0312-5228B59F99F5}"/>
              </a:ext>
            </a:extLst>
          </p:cNvPr>
          <p:cNvSpPr txBox="1"/>
          <p:nvPr/>
        </p:nvSpPr>
        <p:spPr>
          <a:xfrm>
            <a:off x="1574409" y="3488387"/>
            <a:ext cx="7354083" cy="8905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/login, /join, /main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등의 페이지는 로그인 없이 접근할 수 있게 예외 처리가 필요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CA7F662B-A4D7-6EAC-6B99-D32A405F33F7}"/>
              </a:ext>
            </a:extLst>
          </p:cNvPr>
          <p:cNvSpPr txBox="1"/>
          <p:nvPr/>
        </p:nvSpPr>
        <p:spPr>
          <a:xfrm>
            <a:off x="9711542" y="3314700"/>
            <a:ext cx="7354083" cy="123796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CSRF(Cross Site Request Forgery) </a:t>
            </a:r>
            <a:b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</a:b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: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 인증된 사용자의 권한으로 악의적 요청을 보내는 공격</a:t>
            </a:r>
            <a:endParaRPr lang="en-US" altLang="ko-KR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89640"/>
              </a:lnSpc>
            </a:pP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Spring Security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는 이를 방지하기 위해 기본적으로 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CSRF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토큰 검사를 수행</a:t>
            </a:r>
            <a:b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</a:b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"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이 요청이 진짜 우리 사이트에서 온 요청이냐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?"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를 토큰으로 증명하는 것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FD4CAF-7947-7265-6207-D22B2D14F378}"/>
              </a:ext>
            </a:extLst>
          </p:cNvPr>
          <p:cNvSpPr txBox="1"/>
          <p:nvPr/>
        </p:nvSpPr>
        <p:spPr>
          <a:xfrm>
            <a:off x="9711542" y="4533900"/>
            <a:ext cx="7508876" cy="44197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// </a:t>
            </a:r>
            <a:r>
              <a:rPr lang="ko-KR" altLang="en-US" sz="1500" dirty="0">
                <a:latin typeface="Pretendard Light" panose="020B0600000101010101" charset="-127"/>
                <a:ea typeface="Pretendard Light" panose="020B0600000101010101" charset="-127"/>
              </a:rPr>
              <a:t>메타 태그에서 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CSRF </a:t>
            </a:r>
            <a:r>
              <a:rPr lang="ko-KR" altLang="en-US" sz="1500" dirty="0">
                <a:latin typeface="Pretendard Light" panose="020B0600000101010101" charset="-127"/>
                <a:ea typeface="Pretendard Light" panose="020B0600000101010101" charset="-127"/>
              </a:rPr>
              <a:t>토큰 읽기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const </a:t>
            </a:r>
            <a:r>
              <a:rPr lang="en-US" altLang="ko-KR" sz="1500" dirty="0" err="1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csrfToken</a:t>
            </a:r>
            <a:r>
              <a:rPr lang="en-US" altLang="ko-KR" sz="1500" dirty="0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 = </a:t>
            </a:r>
            <a:r>
              <a:rPr lang="en-US" altLang="ko-KR" sz="1500" dirty="0" err="1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document.querySelector</a:t>
            </a:r>
            <a:r>
              <a:rPr lang="en-US" altLang="ko-KR" sz="1500" dirty="0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('meta[name="_</a:t>
            </a:r>
            <a:r>
              <a:rPr lang="en-US" altLang="ko-KR" sz="1500" dirty="0" err="1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csrf</a:t>
            </a:r>
            <a:r>
              <a:rPr lang="en-US" altLang="ko-KR" sz="1500" dirty="0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"]').</a:t>
            </a:r>
            <a:r>
              <a:rPr lang="en-US" altLang="ko-KR" sz="1500" dirty="0" err="1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getAttribute</a:t>
            </a:r>
            <a:r>
              <a:rPr lang="en-US" altLang="ko-KR" sz="1500" dirty="0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("content");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const </a:t>
            </a:r>
            <a:r>
              <a:rPr lang="en-US" altLang="ko-KR" sz="1500" dirty="0" err="1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csrfHeader</a:t>
            </a:r>
            <a:r>
              <a:rPr lang="en-US" altLang="ko-KR" sz="1500" dirty="0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 = </a:t>
            </a:r>
            <a:r>
              <a:rPr lang="en-US" altLang="ko-KR" sz="1500" dirty="0" err="1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document.querySelector</a:t>
            </a:r>
            <a:r>
              <a:rPr lang="en-US" altLang="ko-KR" sz="1500" dirty="0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('meta[name="_</a:t>
            </a:r>
            <a:r>
              <a:rPr lang="en-US" altLang="ko-KR" sz="1500" dirty="0" err="1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csrf_header</a:t>
            </a:r>
            <a:r>
              <a:rPr lang="en-US" altLang="ko-KR" sz="1500" dirty="0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"]').</a:t>
            </a:r>
            <a:r>
              <a:rPr lang="en-US" altLang="ko-KR" sz="1500" dirty="0" err="1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getAttribute</a:t>
            </a:r>
            <a:r>
              <a:rPr lang="en-US" altLang="ko-KR" sz="1500" dirty="0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("content");</a:t>
            </a:r>
          </a:p>
          <a:p>
            <a:pPr lvl="0">
              <a:lnSpc>
                <a:spcPct val="89640"/>
              </a:lnSpc>
            </a:pPr>
            <a:endParaRPr lang="en-US" altLang="ko-KR" sz="15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$.ajax({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   url: "/submit",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   type: "POST",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   data: </a:t>
            </a:r>
            <a:r>
              <a:rPr lang="en-US" altLang="ko-KR" sz="1500" dirty="0" err="1">
                <a:latin typeface="Pretendard Light" panose="020B0600000101010101" charset="-127"/>
                <a:ea typeface="Pretendard Light" panose="020B0600000101010101" charset="-127"/>
              </a:rPr>
              <a:t>JSON.stringify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(data),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   </a:t>
            </a:r>
            <a:r>
              <a:rPr lang="en-US" altLang="ko-KR" sz="1500" dirty="0" err="1">
                <a:latin typeface="Pretendard Light" panose="020B0600000101010101" charset="-127"/>
                <a:ea typeface="Pretendard Light" panose="020B0600000101010101" charset="-127"/>
              </a:rPr>
              <a:t>contentType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: "application/</a:t>
            </a:r>
            <a:r>
              <a:rPr lang="en-US" altLang="ko-KR" sz="1500" dirty="0" err="1">
                <a:latin typeface="Pretendard Light" panose="020B0600000101010101" charset="-127"/>
                <a:ea typeface="Pretendard Light" panose="020B0600000101010101" charset="-127"/>
              </a:rPr>
              <a:t>json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",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   </a:t>
            </a:r>
            <a:r>
              <a:rPr lang="en-US" altLang="ko-KR" sz="1500" dirty="0" err="1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beforeSend</a:t>
            </a:r>
            <a:r>
              <a:rPr lang="en-US" altLang="ko-KR" sz="1500" dirty="0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: function(</a:t>
            </a:r>
            <a:r>
              <a:rPr lang="en-US" altLang="ko-KR" sz="1500" dirty="0" err="1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xhr</a:t>
            </a:r>
            <a:r>
              <a:rPr lang="en-US" altLang="ko-KR" sz="1500" dirty="0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) {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        </a:t>
            </a:r>
            <a:r>
              <a:rPr lang="en-US" altLang="ko-KR" sz="1500" dirty="0" err="1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xhr.setRequestHeader</a:t>
            </a:r>
            <a:r>
              <a:rPr lang="en-US" altLang="ko-KR" sz="1500" dirty="0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en-US" altLang="ko-KR" sz="1500" dirty="0" err="1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csrfHeader</a:t>
            </a:r>
            <a:r>
              <a:rPr lang="en-US" altLang="ko-KR" sz="1500" dirty="0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en-US" altLang="ko-KR" sz="1500" dirty="0" err="1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csrfToken</a:t>
            </a:r>
            <a:r>
              <a:rPr lang="en-US" altLang="ko-KR" sz="1500" dirty="0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);</a:t>
            </a:r>
          </a:p>
          <a:p>
            <a:pPr>
              <a:lnSpc>
                <a:spcPct val="89640"/>
              </a:lnSpc>
            </a:pPr>
            <a:r>
              <a:rPr lang="en-US" altLang="ko-KR" sz="1500" dirty="0">
                <a:solidFill>
                  <a:srgbClr val="03045E"/>
                </a:solidFill>
                <a:latin typeface="Pretendard Light" panose="020B0600000101010101" charset="-127"/>
                <a:ea typeface="Pretendard Light" panose="020B0600000101010101" charset="-127"/>
              </a:rPr>
              <a:t>    }, 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// CSRF </a:t>
            </a:r>
            <a:r>
              <a:rPr lang="ko-KR" altLang="en-US" sz="1500" dirty="0">
                <a:latin typeface="Pretendard Light" panose="020B0600000101010101" charset="-127"/>
                <a:ea typeface="Pretendard Light" panose="020B0600000101010101" charset="-127"/>
              </a:rPr>
              <a:t>토큰 헤더 추가</a:t>
            </a:r>
            <a:endParaRPr lang="en-US" altLang="ko-KR" sz="15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   success: function(res) {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       console.log("Success:", res);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   },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   error: function() {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       alert("403 </a:t>
            </a:r>
            <a:r>
              <a:rPr lang="ko-KR" altLang="en-US" sz="1500" dirty="0">
                <a:latin typeface="Pretendard Light" panose="020B0600000101010101" charset="-127"/>
                <a:ea typeface="Pretendard Light" panose="020B0600000101010101" charset="-127"/>
              </a:rPr>
              <a:t>에러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! CSRF </a:t>
            </a:r>
            <a:r>
              <a:rPr lang="ko-KR" altLang="en-US" sz="1500" dirty="0">
                <a:latin typeface="Pretendard Light" panose="020B0600000101010101" charset="-127"/>
                <a:ea typeface="Pretendard Light" panose="020B0600000101010101" charset="-127"/>
              </a:rPr>
              <a:t>토큰 확인 필요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");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    }</a:t>
            </a:r>
          </a:p>
          <a:p>
            <a:pPr lvl="0">
              <a:lnSpc>
                <a:spcPct val="89640"/>
              </a:lnSpc>
            </a:pP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});</a:t>
            </a:r>
            <a:endParaRPr lang="ko-KR" sz="1500" b="0" i="0" u="none" strike="noStrike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810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42D72-1568-CD13-3CF4-889EBD8BD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1CF55F-FABA-FBA4-28EA-31D24913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E90A08C-4AA2-0BC8-784C-C805F1BAE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7684A131-7D5C-233E-7FA9-C400AE7BFC47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53DAB156-B247-3C37-B914-A91A2F2B7632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174997-4A65-47D8-CC20-2BF84626FA88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5DD1F5EA-A8C3-C309-A96A-34A171FCB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7985D8B9-04B2-0B51-E0C0-BCCBAC53967C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b="0" i="0" u="none" strike="noStrike" spc="-300" dirty="0">
                  <a:solidFill>
                    <a:srgbClr val="4277E8"/>
                  </a:solidFill>
                  <a:ea typeface="Pretendard SemiBold"/>
                </a:rPr>
                <a:t> 한계점 및 아쉬운 점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9858520-F836-86D3-2B67-DD05CF266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5192" y="2933700"/>
            <a:ext cx="5487166" cy="1914792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2B0059DD-EAE5-FAC6-4DAB-7890AD923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482600"/>
            <a:ext cx="3347046" cy="36828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7913C9DC-738D-89B9-9FEF-D42CAF8F7B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5300" y="3378200"/>
            <a:ext cx="7289800" cy="2578100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9B5FA2AB-B4CA-F81E-EC14-945BD372DE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2900" y="3378200"/>
            <a:ext cx="7289800" cy="2578100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6C06D22B-656B-8FA4-3F03-4D4A988286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5300" y="6134100"/>
            <a:ext cx="7289800" cy="2578100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9745F5F2-16A0-F598-74F1-870A33DA3F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2900" y="6134100"/>
            <a:ext cx="7289800" cy="2578100"/>
          </a:xfrm>
          <a:prstGeom prst="rect">
            <a:avLst/>
          </a:prstGeom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301CCA42-6CEB-9C9D-05E1-917A1D9AC7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0600" y="3937000"/>
            <a:ext cx="1473200" cy="1473200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6F1EF3F0-B084-D95C-2AF5-A3AFEC367504}"/>
              </a:ext>
            </a:extLst>
          </p:cNvPr>
          <p:cNvSpPr txBox="1"/>
          <p:nvPr/>
        </p:nvSpPr>
        <p:spPr>
          <a:xfrm>
            <a:off x="3822700" y="4152900"/>
            <a:ext cx="3771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ko-KR" altLang="en-US" sz="2200" dirty="0">
                <a:solidFill>
                  <a:srgbClr val="4277E8"/>
                </a:solidFill>
                <a:ea typeface="Pretendard Bold"/>
              </a:rPr>
              <a:t>프로젝트 기간이 너무 짧았다</a:t>
            </a:r>
            <a:endParaRPr lang="ko-KR" sz="2200" b="0" i="0" u="none" strike="noStrike" dirty="0">
              <a:solidFill>
                <a:srgbClr val="4277E8"/>
              </a:solidFill>
              <a:ea typeface="Pretendard Bold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36D602C-CD4B-3489-6E86-8076F073796A}"/>
              </a:ext>
            </a:extLst>
          </p:cNvPr>
          <p:cNvSpPr txBox="1"/>
          <p:nvPr/>
        </p:nvSpPr>
        <p:spPr>
          <a:xfrm>
            <a:off x="3822700" y="4635500"/>
            <a:ext cx="513842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7780"/>
              </a:lnSpc>
            </a:pPr>
            <a:r>
              <a:rPr lang="ko-KR" altLang="en-US" sz="1700" b="0" i="0" u="none" strike="noStrike" spc="-100" dirty="0">
                <a:solidFill>
                  <a:srgbClr val="303030"/>
                </a:solidFill>
                <a:ea typeface="Pretendard Regular"/>
              </a:rPr>
              <a:t>여러 자격증을 추가하고 싶었는데 기능 구현하기 바빠 추가를 </a:t>
            </a:r>
            <a:br>
              <a:rPr lang="en-US" altLang="ko-KR" sz="1700" b="0" i="0" u="none" strike="noStrike" spc="-100" dirty="0">
                <a:solidFill>
                  <a:srgbClr val="303030"/>
                </a:solidFill>
                <a:ea typeface="Pretendard Regular"/>
              </a:rPr>
            </a:br>
            <a:r>
              <a:rPr lang="ko-KR" altLang="en-US" sz="1700" b="0" i="0" u="none" strike="noStrike" spc="-100" dirty="0">
                <a:solidFill>
                  <a:srgbClr val="303030"/>
                </a:solidFill>
                <a:ea typeface="Pretendard Regular"/>
              </a:rPr>
              <a:t>하지 못해서 아쉬웠다</a:t>
            </a:r>
            <a:r>
              <a:rPr lang="en-US" altLang="ko-KR" sz="1700" b="0" i="0" u="none" strike="noStrike" spc="-100" dirty="0">
                <a:solidFill>
                  <a:srgbClr val="303030"/>
                </a:solidFill>
                <a:ea typeface="Pretendard Regular"/>
              </a:rPr>
              <a:t>.</a:t>
            </a:r>
            <a:endParaRPr lang="en-US" sz="1700" b="0" i="0" u="none" strike="noStrike" spc="-100" dirty="0">
              <a:solidFill>
                <a:srgbClr val="303030"/>
              </a:solidFill>
              <a:latin typeface="Pretendard Regular"/>
            </a:endParaRPr>
          </a:p>
        </p:txBody>
      </p:sp>
      <p:pic>
        <p:nvPicPr>
          <p:cNvPr id="16" name="Picture 17">
            <a:extLst>
              <a:ext uri="{FF2B5EF4-FFF2-40B4-BE49-F238E27FC236}">
                <a16:creationId xmlns:a16="http://schemas.microsoft.com/office/drawing/2014/main" id="{77146B85-E663-DBE9-3266-B5504EDC51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5500" y="3937000"/>
            <a:ext cx="1473200" cy="1473200"/>
          </a:xfrm>
          <a:prstGeom prst="rect">
            <a:avLst/>
          </a:prstGeom>
        </p:spPr>
      </p:pic>
      <p:sp>
        <p:nvSpPr>
          <p:cNvPr id="17" name="TextBox 18">
            <a:extLst>
              <a:ext uri="{FF2B5EF4-FFF2-40B4-BE49-F238E27FC236}">
                <a16:creationId xmlns:a16="http://schemas.microsoft.com/office/drawing/2014/main" id="{0378B0EE-2404-828F-A548-674E1BA1F00C}"/>
              </a:ext>
            </a:extLst>
          </p:cNvPr>
          <p:cNvSpPr txBox="1"/>
          <p:nvPr/>
        </p:nvSpPr>
        <p:spPr>
          <a:xfrm>
            <a:off x="11353800" y="4216400"/>
            <a:ext cx="3771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9640"/>
              </a:lnSpc>
            </a:pPr>
            <a:r>
              <a:rPr lang="ko-KR" altLang="en-US" sz="2200" dirty="0">
                <a:solidFill>
                  <a:srgbClr val="4277E8"/>
                </a:solidFill>
                <a:ea typeface="Pretendard Bold"/>
              </a:rPr>
              <a:t>여러 사람과의 본격적인 협업이라 </a:t>
            </a:r>
            <a:endParaRPr lang="en-US" altLang="ko-KR" sz="2200" dirty="0">
              <a:solidFill>
                <a:srgbClr val="4277E8"/>
              </a:solidFill>
              <a:ea typeface="Pretendard Bold"/>
            </a:endParaRPr>
          </a:p>
          <a:p>
            <a:pPr lvl="0">
              <a:lnSpc>
                <a:spcPct val="89640"/>
              </a:lnSpc>
            </a:pPr>
            <a:r>
              <a:rPr lang="ko-KR" altLang="en-US" sz="2200" dirty="0">
                <a:solidFill>
                  <a:srgbClr val="4277E8"/>
                </a:solidFill>
                <a:ea typeface="Pretendard Bold"/>
              </a:rPr>
              <a:t>미흡한 부분이 많았음</a:t>
            </a:r>
            <a:endParaRPr lang="ko-KR" altLang="ko-KR" sz="2200" dirty="0">
              <a:solidFill>
                <a:srgbClr val="4277E8"/>
              </a:solidFill>
              <a:ea typeface="Pretendard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73590F-1188-FAF3-B0A0-D45697010913}"/>
              </a:ext>
            </a:extLst>
          </p:cNvPr>
          <p:cNvSpPr txBox="1"/>
          <p:nvPr/>
        </p:nvSpPr>
        <p:spPr>
          <a:xfrm>
            <a:off x="11353800" y="4699000"/>
            <a:ext cx="47879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37780"/>
              </a:lnSpc>
            </a:pPr>
            <a:r>
              <a:rPr lang="en-US" altLang="ko-KR" sz="1700" spc="-100" dirty="0" err="1">
                <a:solidFill>
                  <a:srgbClr val="303030"/>
                </a:solidFill>
                <a:latin typeface="Pretendard Regular"/>
                <a:ea typeface="Pretendard Regular"/>
              </a:rPr>
              <a:t>Github</a:t>
            </a:r>
            <a:r>
              <a:rPr lang="en-US" altLang="ko-KR" sz="1700" spc="-100" dirty="0">
                <a:solidFill>
                  <a:srgbClr val="303030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1700" spc="-100" dirty="0">
                <a:solidFill>
                  <a:srgbClr val="303030"/>
                </a:solidFill>
                <a:latin typeface="Pretendard Regular"/>
                <a:ea typeface="Pretendard Regular"/>
              </a:rPr>
              <a:t>사용</a:t>
            </a:r>
            <a:r>
              <a:rPr lang="en-US" altLang="ko-KR" sz="1700" spc="-100" dirty="0">
                <a:solidFill>
                  <a:srgbClr val="30303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1700" spc="-100" dirty="0">
                <a:solidFill>
                  <a:srgbClr val="303030"/>
                </a:solidFill>
                <a:latin typeface="Pretendard Regular"/>
                <a:ea typeface="Pretendard Regular"/>
              </a:rPr>
              <a:t>일정 조율 부분에서 부족한 점이 있었음</a:t>
            </a:r>
            <a:endParaRPr lang="en-US" altLang="ko-KR" sz="1700" spc="-100" dirty="0">
              <a:solidFill>
                <a:srgbClr val="303030"/>
              </a:solidFill>
              <a:latin typeface="Pretendard Regular"/>
            </a:endParaRPr>
          </a:p>
        </p:txBody>
      </p:sp>
      <p:pic>
        <p:nvPicPr>
          <p:cNvPr id="23" name="Picture 20">
            <a:extLst>
              <a:ext uri="{FF2B5EF4-FFF2-40B4-BE49-F238E27FC236}">
                <a16:creationId xmlns:a16="http://schemas.microsoft.com/office/drawing/2014/main" id="{046E6597-336D-4EC0-F2DF-632FCF4D5F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0600" y="6692900"/>
            <a:ext cx="1473200" cy="1473200"/>
          </a:xfrm>
          <a:prstGeom prst="rect">
            <a:avLst/>
          </a:prstGeom>
        </p:spPr>
      </p:pic>
      <p:sp>
        <p:nvSpPr>
          <p:cNvPr id="34" name="TextBox 21">
            <a:extLst>
              <a:ext uri="{FF2B5EF4-FFF2-40B4-BE49-F238E27FC236}">
                <a16:creationId xmlns:a16="http://schemas.microsoft.com/office/drawing/2014/main" id="{7B6663FC-D664-A8DE-B771-99D5107125B5}"/>
              </a:ext>
            </a:extLst>
          </p:cNvPr>
          <p:cNvSpPr txBox="1"/>
          <p:nvPr/>
        </p:nvSpPr>
        <p:spPr>
          <a:xfrm>
            <a:off x="3816350" y="6929893"/>
            <a:ext cx="3771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ko-KR" altLang="en-US" sz="2200" b="0" i="0" u="none" strike="noStrike" dirty="0">
                <a:solidFill>
                  <a:srgbClr val="4277E8"/>
                </a:solidFill>
                <a:ea typeface="Pretendard Bold"/>
              </a:rPr>
              <a:t>빅데이터 분석을 하지 못함</a:t>
            </a:r>
            <a:endParaRPr lang="ko-KR" sz="2200" b="0" i="0" u="none" strike="noStrike" dirty="0">
              <a:solidFill>
                <a:srgbClr val="4277E8"/>
              </a:solidFill>
              <a:ea typeface="Pretendard Bold"/>
            </a:endParaRPr>
          </a:p>
        </p:txBody>
      </p:sp>
      <p:sp>
        <p:nvSpPr>
          <p:cNvPr id="37" name="TextBox 22">
            <a:extLst>
              <a:ext uri="{FF2B5EF4-FFF2-40B4-BE49-F238E27FC236}">
                <a16:creationId xmlns:a16="http://schemas.microsoft.com/office/drawing/2014/main" id="{E2660552-55D9-1E4D-310E-89A286D19812}"/>
              </a:ext>
            </a:extLst>
          </p:cNvPr>
          <p:cNvSpPr txBox="1"/>
          <p:nvPr/>
        </p:nvSpPr>
        <p:spPr>
          <a:xfrm>
            <a:off x="3810000" y="7239000"/>
            <a:ext cx="515112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7780"/>
              </a:lnSpc>
            </a:pPr>
            <a:r>
              <a:rPr lang="ko-KR" altLang="en-US" sz="1700" b="0" i="0" u="none" strike="noStrike" spc="-100" dirty="0">
                <a:solidFill>
                  <a:srgbClr val="303030"/>
                </a:solidFill>
                <a:ea typeface="Pretendard Regular"/>
              </a:rPr>
              <a:t>서비스에 집중하다 보니 데이터 분석을 할 수 있는 시간이 부족했고 생각보다 </a:t>
            </a:r>
            <a:r>
              <a:rPr lang="en-US" altLang="ko-KR" sz="1700" b="0" i="0" u="none" strike="noStrike" spc="-100" dirty="0">
                <a:solidFill>
                  <a:srgbClr val="303030"/>
                </a:solidFill>
                <a:ea typeface="Pretendard Regular"/>
              </a:rPr>
              <a:t>AI </a:t>
            </a:r>
            <a:r>
              <a:rPr lang="ko-KR" altLang="en-US" sz="1700" b="0" i="0" u="none" strike="noStrike" spc="-100" dirty="0">
                <a:solidFill>
                  <a:srgbClr val="303030"/>
                </a:solidFill>
                <a:ea typeface="Pretendard Regular"/>
              </a:rPr>
              <a:t>성능이 뛰어나서  분석을 뒤로 미룬 것이 아쉬웠다</a:t>
            </a:r>
            <a:r>
              <a:rPr lang="en-US" altLang="ko-KR" sz="1700" b="0" i="0" u="none" strike="noStrike" spc="-100" dirty="0">
                <a:solidFill>
                  <a:srgbClr val="303030"/>
                </a:solidFill>
                <a:ea typeface="Pretendard Regular"/>
              </a:rPr>
              <a:t>.</a:t>
            </a:r>
            <a:endParaRPr lang="en-US" sz="1700" b="0" i="0" u="none" strike="noStrike" spc="-100" dirty="0">
              <a:solidFill>
                <a:srgbClr val="303030"/>
              </a:solidFill>
              <a:latin typeface="Pretendard Regular"/>
            </a:endParaRPr>
          </a:p>
        </p:txBody>
      </p:sp>
      <p:pic>
        <p:nvPicPr>
          <p:cNvPr id="38" name="Picture 23">
            <a:extLst>
              <a:ext uri="{FF2B5EF4-FFF2-40B4-BE49-F238E27FC236}">
                <a16:creationId xmlns:a16="http://schemas.microsoft.com/office/drawing/2014/main" id="{8062092E-55BB-5E3F-2C33-E896DC6E2A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5500" y="6692900"/>
            <a:ext cx="1473200" cy="1473200"/>
          </a:xfrm>
          <a:prstGeom prst="rect">
            <a:avLst/>
          </a:prstGeom>
        </p:spPr>
      </p:pic>
      <p:sp>
        <p:nvSpPr>
          <p:cNvPr id="40" name="TextBox 25">
            <a:extLst>
              <a:ext uri="{FF2B5EF4-FFF2-40B4-BE49-F238E27FC236}">
                <a16:creationId xmlns:a16="http://schemas.microsoft.com/office/drawing/2014/main" id="{290D1D50-0066-8D89-94CA-12419A9CF230}"/>
              </a:ext>
            </a:extLst>
          </p:cNvPr>
          <p:cNvSpPr txBox="1"/>
          <p:nvPr/>
        </p:nvSpPr>
        <p:spPr>
          <a:xfrm>
            <a:off x="11353800" y="6959600"/>
            <a:ext cx="4572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endParaRPr lang="ko-KR" sz="2200" b="0" i="0" u="none" strike="noStrike" dirty="0">
              <a:solidFill>
                <a:srgbClr val="4277E8"/>
              </a:solidFill>
              <a:ea typeface="Pretendard Bold"/>
            </a:endParaRPr>
          </a:p>
        </p:txBody>
      </p:sp>
      <p:sp>
        <p:nvSpPr>
          <p:cNvPr id="41" name="TextBox 26">
            <a:extLst>
              <a:ext uri="{FF2B5EF4-FFF2-40B4-BE49-F238E27FC236}">
                <a16:creationId xmlns:a16="http://schemas.microsoft.com/office/drawing/2014/main" id="{C34AE66A-DA59-F217-3A46-F2382C2201BF}"/>
              </a:ext>
            </a:extLst>
          </p:cNvPr>
          <p:cNvSpPr txBox="1"/>
          <p:nvPr/>
        </p:nvSpPr>
        <p:spPr>
          <a:xfrm>
            <a:off x="11353800" y="7442200"/>
            <a:ext cx="47879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7780"/>
              </a:lnSpc>
            </a:pPr>
            <a:endParaRPr lang="en-US" sz="1700" b="0" i="0" u="none" strike="noStrike" spc="-100" dirty="0">
              <a:solidFill>
                <a:srgbClr val="303030"/>
              </a:solidFill>
              <a:latin typeface="Pretendard Regular"/>
            </a:endParaRP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A40A111F-C401-BC68-7A57-D2E0236C7B63}"/>
              </a:ext>
            </a:extLst>
          </p:cNvPr>
          <p:cNvSpPr txBox="1"/>
          <p:nvPr/>
        </p:nvSpPr>
        <p:spPr>
          <a:xfrm>
            <a:off x="11384280" y="6885940"/>
            <a:ext cx="3771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9640"/>
              </a:lnSpc>
            </a:pPr>
            <a:r>
              <a:rPr lang="en-US" altLang="ko-KR" sz="2200" b="0" i="0" u="none" strike="noStrike" dirty="0">
                <a:solidFill>
                  <a:srgbClr val="4277E8"/>
                </a:solidFill>
                <a:latin typeface="Pretendard Bold" panose="020B0600000101010101" charset="-127"/>
                <a:ea typeface="Pretendard Bold" panose="020B0600000101010101" charset="-127"/>
              </a:rPr>
              <a:t>DB</a:t>
            </a:r>
            <a:r>
              <a:rPr lang="ko-KR" altLang="en-US" sz="2200" b="0" i="0" u="none" strike="noStrike" dirty="0">
                <a:solidFill>
                  <a:srgbClr val="4277E8"/>
                </a:solidFill>
                <a:latin typeface="Pretendard Bold" panose="020B0600000101010101" charset="-127"/>
                <a:ea typeface="Pretendard Bold" panose="020B0600000101010101" charset="-127"/>
              </a:rPr>
              <a:t>관리자와 </a:t>
            </a:r>
            <a:r>
              <a:rPr lang="ko-KR" altLang="en-US" sz="2200" dirty="0">
                <a:solidFill>
                  <a:srgbClr val="4277E8"/>
                </a:solidFill>
                <a:latin typeface="Pretendard Bold" panose="020B0600000101010101" charset="-127"/>
                <a:ea typeface="Pretendard Bold" panose="020B0600000101010101" charset="-127"/>
              </a:rPr>
              <a:t>백앤드 의견 충돌</a:t>
            </a:r>
            <a:endParaRPr lang="ko-KR" sz="2200" b="0" i="0" u="none" strike="noStrike" dirty="0">
              <a:solidFill>
                <a:srgbClr val="4277E8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70CB2B-731D-736C-CF14-F2DA8DB673B7}"/>
              </a:ext>
            </a:extLst>
          </p:cNvPr>
          <p:cNvSpPr txBox="1"/>
          <p:nvPr/>
        </p:nvSpPr>
        <p:spPr>
          <a:xfrm>
            <a:off x="11384280" y="7412990"/>
            <a:ext cx="47879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37780"/>
              </a:lnSpc>
            </a:pPr>
            <a:r>
              <a:rPr lang="en-US" altLang="ko-KR" sz="1700" spc="-100" dirty="0">
                <a:solidFill>
                  <a:srgbClr val="303030"/>
                </a:solidFill>
                <a:ea typeface="Pretendard Regular"/>
              </a:rPr>
              <a:t>DDB</a:t>
            </a:r>
            <a:r>
              <a:rPr lang="ko-KR" altLang="en-US" sz="1700" spc="-100" dirty="0">
                <a:solidFill>
                  <a:srgbClr val="303030"/>
                </a:solidFill>
                <a:ea typeface="Pretendard Regular"/>
              </a:rPr>
              <a:t>를 늘리고자 하는 </a:t>
            </a:r>
            <a:r>
              <a:rPr lang="en-US" altLang="ko-KR" sz="1700" spc="-100" dirty="0">
                <a:solidFill>
                  <a:srgbClr val="303030"/>
                </a:solidFill>
                <a:ea typeface="Pretendard Regular"/>
              </a:rPr>
              <a:t>DB</a:t>
            </a:r>
            <a:r>
              <a:rPr lang="ko-KR" altLang="en-US" sz="1700" spc="-100" dirty="0">
                <a:solidFill>
                  <a:srgbClr val="303030"/>
                </a:solidFill>
                <a:ea typeface="Pretendard Regular"/>
              </a:rPr>
              <a:t>관리자와</a:t>
            </a:r>
            <a:r>
              <a:rPr lang="en-US" altLang="ko-KR" sz="1700" spc="-100" dirty="0">
                <a:solidFill>
                  <a:srgbClr val="303030"/>
                </a:solidFill>
                <a:ea typeface="Pretendard Regular"/>
              </a:rPr>
              <a:t>, DB </a:t>
            </a:r>
            <a:r>
              <a:rPr lang="ko-KR" altLang="en-US" sz="1700" spc="-100" dirty="0">
                <a:solidFill>
                  <a:srgbClr val="303030"/>
                </a:solidFill>
                <a:ea typeface="Pretendard Regular"/>
              </a:rPr>
              <a:t>축소를 원하는 백앤드 개발자와의 충돌이 있었고 마땅한 해결책을 찾기 못함</a:t>
            </a:r>
            <a:endParaRPr lang="en-US" altLang="ko-KR" sz="1700" spc="-100" dirty="0">
              <a:solidFill>
                <a:srgbClr val="303030"/>
              </a:solidFill>
              <a:latin typeface="Pretendard Regula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A16D2E-61AE-AF52-8EF0-8565C376B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2" y="4165400"/>
            <a:ext cx="105727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6DECBD7-4DD8-627B-29C0-DE8F5B9F3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85" y="6934973"/>
            <a:ext cx="1049517" cy="104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B5F86E4-0B00-AAE4-6815-82891864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446" y="4096430"/>
            <a:ext cx="1153308" cy="115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FA5377D-19AE-FDCA-104A-8A77A20B1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1" y="6723131"/>
            <a:ext cx="1473199" cy="147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251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85223-C28B-F072-2450-749E063E8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7D5E23-B167-DAAB-028A-E2F0B4ED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0414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CD6B2D7-D491-065A-4CD5-F25F94D24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C6ACB7AC-7243-6E07-000C-820F6CF55517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B34017C1-7F8E-6F6E-7BEF-0EE6F45005C6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232A792-AF98-1693-AFE5-43F703E03034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F40FF22B-F9B8-3908-71D4-2DFC987BF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41136F8D-36BF-3393-DFE5-AF2A73A14701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spc="-300" dirty="0">
                  <a:solidFill>
                    <a:srgbClr val="4277E8"/>
                  </a:solidFill>
                  <a:ea typeface="Pretendard SemiBold"/>
                </a:rPr>
                <a:t> 팀원 소개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0CC519A-DC9B-13E2-3F70-87725DBD4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5192" y="2933700"/>
            <a:ext cx="5487166" cy="1914792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5E35A81E-00F1-7239-04EF-F0F25863E40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7393"/>
          <a:stretch>
            <a:fillRect/>
          </a:stretch>
        </p:blipFill>
        <p:spPr>
          <a:xfrm>
            <a:off x="723900" y="482600"/>
            <a:ext cx="2095500" cy="3682800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B9461EC8-905C-96ED-E0DD-C38A534FEC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2983071"/>
            <a:ext cx="5351701" cy="2901453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BF7DA481-A35D-B2A9-C2A3-F1F566A12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6160" y="2964367"/>
            <a:ext cx="5351701" cy="290145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0AF14AB-0864-D2A7-0D8D-D21751231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45699" y="2983071"/>
            <a:ext cx="5351701" cy="2901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9A4861-8F69-EFFF-6DC7-25AE8F17E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6152804"/>
            <a:ext cx="5351701" cy="2901453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1B35D860-7903-7063-6767-7C021F422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6160" y="6134100"/>
            <a:ext cx="5351701" cy="2901453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EB4A422-24B3-3B61-272E-973B87163D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45699" y="6152804"/>
            <a:ext cx="5351701" cy="29014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E99A74-C1E4-CE6D-9DA8-930867CD3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9001" y="3024728"/>
            <a:ext cx="2049548" cy="2754450"/>
          </a:xfrm>
          <a:prstGeom prst="rect">
            <a:avLst/>
          </a:prstGeom>
        </p:spPr>
      </p:pic>
      <p:sp>
        <p:nvSpPr>
          <p:cNvPr id="17" name="TextBox 18">
            <a:extLst>
              <a:ext uri="{FF2B5EF4-FFF2-40B4-BE49-F238E27FC236}">
                <a16:creationId xmlns:a16="http://schemas.microsoft.com/office/drawing/2014/main" id="{F6F0F0F5-1DC2-F1B1-F1F6-6E8A6428619A}"/>
              </a:ext>
            </a:extLst>
          </p:cNvPr>
          <p:cNvSpPr txBox="1"/>
          <p:nvPr/>
        </p:nvSpPr>
        <p:spPr>
          <a:xfrm>
            <a:off x="8930963" y="3056572"/>
            <a:ext cx="2559669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9640"/>
              </a:lnSpc>
            </a:pPr>
            <a:r>
              <a:rPr lang="ko-KR" altLang="en-US" sz="2200" dirty="0" err="1">
                <a:solidFill>
                  <a:srgbClr val="023E8A"/>
                </a:solidFill>
                <a:latin typeface="Pretendard Bold" panose="020B0600000101010101" charset="-127"/>
                <a:ea typeface="Pretendard Bold" panose="020B0600000101010101" charset="-127"/>
              </a:rPr>
              <a:t>손종희</a:t>
            </a:r>
            <a:r>
              <a:rPr lang="ko-KR" altLang="en-US" sz="2200" dirty="0">
                <a:solidFill>
                  <a:srgbClr val="023E8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2200" dirty="0">
                <a:solidFill>
                  <a:srgbClr val="023E8A"/>
                </a:solidFill>
                <a:latin typeface="Pretendard Bold" panose="020B0600000101010101" charset="-127"/>
                <a:ea typeface="Pretendard Bold" panose="020B0600000101010101" charset="-127"/>
              </a:rPr>
              <a:t>(Back-End)</a:t>
            </a:r>
            <a:endParaRPr lang="ko-KR" sz="2200" b="0" i="0" u="none" strike="noStrike" dirty="0">
              <a:solidFill>
                <a:srgbClr val="023E8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384192-5552-9811-F63E-F506D9C0C6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39600" y="3056572"/>
            <a:ext cx="2044617" cy="2754450"/>
          </a:xfrm>
          <a:prstGeom prst="rect">
            <a:avLst/>
          </a:prstGeom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id="{303C5FFE-2213-A949-2D10-C42DB6747345}"/>
              </a:ext>
            </a:extLst>
          </p:cNvPr>
          <p:cNvSpPr txBox="1"/>
          <p:nvPr/>
        </p:nvSpPr>
        <p:spPr>
          <a:xfrm>
            <a:off x="14224786" y="3056572"/>
            <a:ext cx="2951296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9640"/>
              </a:lnSpc>
            </a:pPr>
            <a:r>
              <a:rPr lang="ko-KR" altLang="en-US" sz="2200" dirty="0">
                <a:solidFill>
                  <a:srgbClr val="023E8A"/>
                </a:solidFill>
                <a:latin typeface="Pretendard Bold" panose="020B0600000101010101" charset="-127"/>
                <a:ea typeface="Pretendard Bold" panose="020B0600000101010101" charset="-127"/>
              </a:rPr>
              <a:t>오장훈 </a:t>
            </a:r>
            <a:r>
              <a:rPr lang="en-US" altLang="ko-KR" sz="2200" dirty="0">
                <a:solidFill>
                  <a:srgbClr val="023E8A"/>
                </a:solidFill>
                <a:latin typeface="Pretendard Bold" panose="020B0600000101010101" charset="-127"/>
                <a:ea typeface="Pretendard Bold" panose="020B0600000101010101" charset="-127"/>
              </a:rPr>
              <a:t>(PM, Data)</a:t>
            </a:r>
            <a:endParaRPr lang="ko-KR" sz="2200" b="0" i="0" u="none" strike="noStrike" dirty="0">
              <a:solidFill>
                <a:srgbClr val="023E8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832A877-CEC6-AD68-7CA8-42331B799D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7352" y="3038752"/>
            <a:ext cx="2049548" cy="2740426"/>
          </a:xfrm>
          <a:prstGeom prst="rect">
            <a:avLst/>
          </a:prstGeom>
        </p:spPr>
      </p:pic>
      <p:sp>
        <p:nvSpPr>
          <p:cNvPr id="27" name="TextBox 18">
            <a:extLst>
              <a:ext uri="{FF2B5EF4-FFF2-40B4-BE49-F238E27FC236}">
                <a16:creationId xmlns:a16="http://schemas.microsoft.com/office/drawing/2014/main" id="{B171B3AB-4665-8E7F-251D-234FCDCDA13A}"/>
              </a:ext>
            </a:extLst>
          </p:cNvPr>
          <p:cNvSpPr txBox="1"/>
          <p:nvPr/>
        </p:nvSpPr>
        <p:spPr>
          <a:xfrm>
            <a:off x="3306329" y="3056572"/>
            <a:ext cx="2682311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9640"/>
              </a:lnSpc>
            </a:pPr>
            <a:r>
              <a:rPr lang="ko-KR" altLang="en-US" sz="2200" dirty="0">
                <a:solidFill>
                  <a:srgbClr val="023E8A"/>
                </a:solidFill>
                <a:latin typeface="Pretendard Bold" panose="020B0600000101010101" charset="-127"/>
                <a:ea typeface="Pretendard Bold" panose="020B0600000101010101" charset="-127"/>
              </a:rPr>
              <a:t>모성현 </a:t>
            </a:r>
            <a:r>
              <a:rPr lang="en-US" altLang="ko-KR" sz="2200" dirty="0">
                <a:solidFill>
                  <a:srgbClr val="023E8A"/>
                </a:solidFill>
                <a:latin typeface="Pretendard Bold" panose="020B0600000101010101" charset="-127"/>
                <a:ea typeface="Pretendard Bold" panose="020B0600000101010101" charset="-127"/>
              </a:rPr>
              <a:t>(Back-End)</a:t>
            </a:r>
            <a:endParaRPr lang="ko-KR" sz="2200" b="0" i="0" u="none" strike="noStrike" dirty="0">
              <a:solidFill>
                <a:srgbClr val="023E8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E292D83-81C9-7C37-95D2-72265BD752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9001" y="6210121"/>
            <a:ext cx="2049548" cy="2749410"/>
          </a:xfrm>
          <a:prstGeom prst="rect">
            <a:avLst/>
          </a:prstGeom>
        </p:spPr>
      </p:pic>
      <p:sp>
        <p:nvSpPr>
          <p:cNvPr id="34" name="TextBox 18">
            <a:extLst>
              <a:ext uri="{FF2B5EF4-FFF2-40B4-BE49-F238E27FC236}">
                <a16:creationId xmlns:a16="http://schemas.microsoft.com/office/drawing/2014/main" id="{D2878B92-5014-14F1-53D3-8104607A55DC}"/>
              </a:ext>
            </a:extLst>
          </p:cNvPr>
          <p:cNvSpPr txBox="1"/>
          <p:nvPr/>
        </p:nvSpPr>
        <p:spPr>
          <a:xfrm>
            <a:off x="8930963" y="6231700"/>
            <a:ext cx="2559669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9640"/>
              </a:lnSpc>
            </a:pPr>
            <a:r>
              <a:rPr lang="ko-KR" altLang="en-US" sz="2200" dirty="0" err="1">
                <a:solidFill>
                  <a:srgbClr val="023E8A"/>
                </a:solidFill>
                <a:latin typeface="Pretendard Bold" panose="020B0600000101010101" charset="-127"/>
                <a:ea typeface="Pretendard Bold" panose="020B0600000101010101" charset="-127"/>
              </a:rPr>
              <a:t>이조은</a:t>
            </a:r>
            <a:r>
              <a:rPr lang="ko-KR" altLang="en-US" sz="2200" dirty="0">
                <a:solidFill>
                  <a:srgbClr val="023E8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2200" dirty="0">
                <a:solidFill>
                  <a:srgbClr val="023E8A"/>
                </a:solidFill>
                <a:latin typeface="Pretendard Bold" panose="020B0600000101010101" charset="-127"/>
                <a:ea typeface="Pretendard Bold" panose="020B0600000101010101" charset="-127"/>
              </a:rPr>
              <a:t>(Front-End)</a:t>
            </a:r>
            <a:endParaRPr lang="ko-KR" sz="2200" b="0" i="0" u="none" strike="noStrike" dirty="0">
              <a:solidFill>
                <a:srgbClr val="023E8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9F67945C-510D-6B37-A7BE-734E3975BA06}"/>
              </a:ext>
            </a:extLst>
          </p:cNvPr>
          <p:cNvSpPr txBox="1"/>
          <p:nvPr/>
        </p:nvSpPr>
        <p:spPr>
          <a:xfrm>
            <a:off x="14224786" y="6231700"/>
            <a:ext cx="2951296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9640"/>
              </a:lnSpc>
            </a:pPr>
            <a:r>
              <a:rPr lang="ko-KR" altLang="en-US" sz="2200" dirty="0">
                <a:solidFill>
                  <a:srgbClr val="023E8A"/>
                </a:solidFill>
                <a:latin typeface="Pretendard Bold" panose="020B0600000101010101" charset="-127"/>
                <a:ea typeface="Pretendard Bold" panose="020B0600000101010101" charset="-127"/>
              </a:rPr>
              <a:t>최유정 </a:t>
            </a:r>
            <a:r>
              <a:rPr lang="en-US" altLang="ko-KR" sz="2200" dirty="0">
                <a:solidFill>
                  <a:srgbClr val="023E8A"/>
                </a:solidFill>
                <a:latin typeface="Pretendard Bold" panose="020B0600000101010101" charset="-127"/>
                <a:ea typeface="Pretendard Bold" panose="020B0600000101010101" charset="-127"/>
              </a:rPr>
              <a:t>(Front-End)</a:t>
            </a:r>
            <a:endParaRPr lang="ko-KR" sz="2200" b="0" i="0" u="none" strike="noStrike" dirty="0">
              <a:solidFill>
                <a:srgbClr val="023E8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DAA02EDB-B4CC-B755-5400-86AE75119A37}"/>
              </a:ext>
            </a:extLst>
          </p:cNvPr>
          <p:cNvSpPr txBox="1"/>
          <p:nvPr/>
        </p:nvSpPr>
        <p:spPr>
          <a:xfrm>
            <a:off x="3414449" y="6231700"/>
            <a:ext cx="2559669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9640"/>
              </a:lnSpc>
            </a:pPr>
            <a:r>
              <a:rPr lang="ko-KR" altLang="en-US" sz="2200" dirty="0">
                <a:solidFill>
                  <a:srgbClr val="023E8A"/>
                </a:solidFill>
                <a:latin typeface="Pretendard Bold" panose="020B0600000101010101" charset="-127"/>
                <a:ea typeface="Pretendard Bold" panose="020B0600000101010101" charset="-127"/>
              </a:rPr>
              <a:t>이영동 </a:t>
            </a:r>
            <a:r>
              <a:rPr lang="en-US" altLang="ko-KR" sz="2200" dirty="0">
                <a:solidFill>
                  <a:srgbClr val="023E8A"/>
                </a:solidFill>
                <a:latin typeface="Pretendard Bold" panose="020B0600000101010101" charset="-127"/>
                <a:ea typeface="Pretendard Bold" panose="020B0600000101010101" charset="-127"/>
              </a:rPr>
              <a:t>(Back-End)</a:t>
            </a:r>
            <a:endParaRPr lang="ko-KR" sz="2200" b="0" i="0" u="none" strike="noStrike" dirty="0">
              <a:solidFill>
                <a:srgbClr val="023E8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A71C785-AAC6-B17D-1A6B-E8CB4196597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2984"/>
          <a:stretch>
            <a:fillRect/>
          </a:stretch>
        </p:blipFill>
        <p:spPr>
          <a:xfrm>
            <a:off x="12035447" y="6231700"/>
            <a:ext cx="2081501" cy="272783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56ADF25-22C3-A616-0203-D67A1D967670}"/>
              </a:ext>
            </a:extLst>
          </p:cNvPr>
          <p:cNvSpPr txBox="1"/>
          <p:nvPr/>
        </p:nvSpPr>
        <p:spPr>
          <a:xfrm>
            <a:off x="3233499" y="3610975"/>
            <a:ext cx="3014901" cy="214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[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역할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]</a:t>
            </a:r>
            <a:b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</a:br>
            <a:endParaRPr lang="en-US" altLang="ko-KR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로그인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/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회원가입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/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마이페이지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/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플랜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/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결재 페이지 백앤드 구현</a:t>
            </a:r>
            <a:endParaRPr lang="en-US" altLang="ko-KR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관리자 페이지 프론트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/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백 구현</a:t>
            </a:r>
            <a:endParaRPr lang="en-US" altLang="ko-KR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페이지 이동 경로 설정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E6D428-0258-0107-E623-62716EA93B03}"/>
              </a:ext>
            </a:extLst>
          </p:cNvPr>
          <p:cNvSpPr txBox="1"/>
          <p:nvPr/>
        </p:nvSpPr>
        <p:spPr>
          <a:xfrm>
            <a:off x="8781390" y="3610975"/>
            <a:ext cx="3014901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[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역할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]</a:t>
            </a:r>
            <a:b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</a:br>
            <a:endParaRPr lang="en-US" altLang="ko-KR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자격증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/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기출 풀기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/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주제별 풀기 페이지 백앤드 구현</a:t>
            </a:r>
            <a:endParaRPr lang="en-US" altLang="ko-KR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시험 풀기 페이지 프론트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/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백 구현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D6C857-3028-59B2-53F9-558AC6E2E643}"/>
              </a:ext>
            </a:extLst>
          </p:cNvPr>
          <p:cNvSpPr txBox="1"/>
          <p:nvPr/>
        </p:nvSpPr>
        <p:spPr>
          <a:xfrm>
            <a:off x="14191661" y="3610975"/>
            <a:ext cx="3105739" cy="236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[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역할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]</a:t>
            </a:r>
            <a:b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</a:br>
            <a:endParaRPr lang="en-US" altLang="ko-KR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PM(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팀장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데이터 수집</a:t>
            </a:r>
            <a:endParaRPr lang="en-US" altLang="ko-KR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TF-IDF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활용 주제 신빙성 검증</a:t>
            </a:r>
            <a:endParaRPr lang="en-US" altLang="ko-KR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DB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구축 및 관리</a:t>
            </a:r>
            <a:endParaRPr lang="en-US" altLang="ko-KR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플랜 관련 스케줄링 기능 구현</a:t>
            </a:r>
            <a:endParaRPr lang="en-US" altLang="ko-KR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C5ADBC-76D3-84B7-5C74-D5F83369F14A}"/>
              </a:ext>
            </a:extLst>
          </p:cNvPr>
          <p:cNvSpPr txBox="1"/>
          <p:nvPr/>
        </p:nvSpPr>
        <p:spPr>
          <a:xfrm>
            <a:off x="3233499" y="6778419"/>
            <a:ext cx="301490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[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역할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]</a:t>
            </a:r>
            <a:b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</a:br>
            <a:endParaRPr lang="en-US" altLang="ko-KR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환급 페이지 백앤드 구현</a:t>
            </a:r>
            <a:endParaRPr lang="en-US" altLang="ko-KR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Chatbot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 기능 구현</a:t>
            </a:r>
            <a:endParaRPr lang="en-US" altLang="ko-KR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문자 서비스 기능 구현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3D295B-AA97-F4C2-CFE3-6381C7AE7777}"/>
              </a:ext>
            </a:extLst>
          </p:cNvPr>
          <p:cNvSpPr txBox="1"/>
          <p:nvPr/>
        </p:nvSpPr>
        <p:spPr>
          <a:xfrm>
            <a:off x="8781390" y="6778419"/>
            <a:ext cx="3131184" cy="180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[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역할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]</a:t>
            </a:r>
            <a:b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</a:br>
            <a:endParaRPr lang="en-US" altLang="ko-KR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Figma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활용 초기 디자인 구축</a:t>
            </a:r>
            <a:endParaRPr lang="en-US" altLang="ko-KR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헤더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통일</a:t>
            </a:r>
            <a:endParaRPr lang="en-US" altLang="ko-KR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로그인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/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회원가입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/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마이페이지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/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플랜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/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결재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/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환급 페이지 </a:t>
            </a:r>
            <a:b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</a:b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프론트 </a:t>
            </a:r>
            <a:r>
              <a:rPr lang="ko-KR" altLang="en-US" dirty="0" err="1">
                <a:latin typeface="Pretendard Medium" panose="020B0600000101010101" charset="-127"/>
                <a:ea typeface="Pretendard Medium" panose="020B0600000101010101" charset="-127"/>
              </a:rPr>
              <a:t>앤드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 구현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endParaRPr lang="ko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585FB3-172A-F68C-4D2A-DB3184BC490D}"/>
              </a:ext>
            </a:extLst>
          </p:cNvPr>
          <p:cNvSpPr txBox="1"/>
          <p:nvPr/>
        </p:nvSpPr>
        <p:spPr>
          <a:xfrm>
            <a:off x="14191661" y="6778419"/>
            <a:ext cx="3014901" cy="180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[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역할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]</a:t>
            </a:r>
            <a:b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</a:br>
            <a:endParaRPr lang="en-US" altLang="ko-KR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메인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/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자격증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/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시험 풀기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/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기출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풀기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/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주제별 풀기</a:t>
            </a:r>
            <a:r>
              <a:rPr lang="en-US" altLang="ko-KR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페이지 </a:t>
            </a:r>
            <a:r>
              <a:rPr lang="ko-KR" altLang="en-US" dirty="0" err="1">
                <a:latin typeface="Pretendard Medium" panose="020B0600000101010101" charset="-127"/>
                <a:ea typeface="Pretendard Medium" panose="020B0600000101010101" charset="-127"/>
              </a:rPr>
              <a:t>프로트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dirty="0" err="1">
                <a:latin typeface="Pretendard Medium" panose="020B0600000101010101" charset="-127"/>
                <a:ea typeface="Pretendard Medium" panose="020B0600000101010101" charset="-127"/>
              </a:rPr>
              <a:t>앤드</a:t>
            </a: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 구현</a:t>
            </a:r>
            <a:endParaRPr lang="en-US" altLang="ko-KR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B0600000101010101" charset="-127"/>
                <a:ea typeface="Pretendard Medium" panose="020B0600000101010101" charset="-127"/>
              </a:rPr>
              <a:t>서비스 홍보 글 작성 및 디자인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FBF445D-13D3-C955-8346-463744966E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5921" y="6219345"/>
            <a:ext cx="2082865" cy="274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0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43000"/>
            <a:ext cx="169418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44600" y="7975600"/>
            <a:ext cx="157988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76700" y="3213100"/>
            <a:ext cx="9829800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9600" b="0" i="0" u="none" strike="noStrike" spc="-500">
                <a:solidFill>
                  <a:srgbClr val="F8FBFF"/>
                </a:solidFill>
                <a:latin typeface="Pretendard SemiBold"/>
              </a:rPr>
              <a:t>THANK YOU FOR</a:t>
            </a:r>
          </a:p>
          <a:p>
            <a:pPr lvl="0" algn="ctr">
              <a:lnSpc>
                <a:spcPct val="91300"/>
              </a:lnSpc>
            </a:pPr>
            <a:r>
              <a:rPr lang="en-US" sz="9600" b="0" i="0" u="none" strike="noStrike" spc="-500">
                <a:solidFill>
                  <a:srgbClr val="F8FBFF"/>
                </a:solidFill>
                <a:latin typeface="Pretendard SemiBold"/>
              </a:rPr>
              <a:t>ATTENTION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900" y="6489700"/>
            <a:ext cx="6692900" cy="660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5600" y="6616700"/>
            <a:ext cx="368300" cy="368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667500" y="6591300"/>
            <a:ext cx="4737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-200" dirty="0">
                <a:solidFill>
                  <a:srgbClr val="156CDD"/>
                </a:solidFill>
                <a:ea typeface="Pretendard Regular"/>
              </a:rPr>
              <a:t>이상으로</a:t>
            </a:r>
            <a:r>
              <a:rPr lang="en-US" sz="2400" b="0" i="0" u="none" strike="noStrike" spc="-200" dirty="0">
                <a:solidFill>
                  <a:srgbClr val="156CDD"/>
                </a:solidFill>
                <a:latin typeface="Pretendard Regular"/>
              </a:rPr>
              <a:t> </a:t>
            </a:r>
            <a:r>
              <a:rPr lang="ko-KR" sz="2400" b="0" i="0" u="none" strike="noStrike" spc="-200" dirty="0">
                <a:solidFill>
                  <a:srgbClr val="156CDD"/>
                </a:solidFill>
                <a:ea typeface="Pretendard Regular"/>
              </a:rPr>
              <a:t>프레젠테이션을</a:t>
            </a:r>
            <a:r>
              <a:rPr lang="en-US" sz="2400" b="0" i="0" u="none" strike="noStrike" spc="-200" dirty="0">
                <a:solidFill>
                  <a:srgbClr val="156CDD"/>
                </a:solidFill>
                <a:latin typeface="Pretendard Regular"/>
              </a:rPr>
              <a:t> </a:t>
            </a:r>
            <a:r>
              <a:rPr lang="ko-KR" sz="2400" b="0" i="0" u="none" strike="noStrike" spc="-200" dirty="0">
                <a:solidFill>
                  <a:srgbClr val="156CDD"/>
                </a:solidFill>
                <a:ea typeface="Pretendard Regular"/>
              </a:rPr>
              <a:t>마치겠습니다</a:t>
            </a:r>
            <a:r>
              <a:rPr lang="en-US" sz="2400" b="0" i="0" u="none" strike="noStrike" spc="-200" dirty="0">
                <a:solidFill>
                  <a:srgbClr val="156CDD"/>
                </a:solidFill>
                <a:latin typeface="Pretendard Regular"/>
              </a:rPr>
              <a:t>.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02E8827E-2FE1-D54A-9453-540C1ABDE662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chemeClr val="bg1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chemeClr val="bg1"/>
                </a:solidFill>
                <a:latin typeface="Pretendard Regular"/>
              </a:rPr>
              <a:t>?Issue!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6432E201-6D3A-25BD-A613-1F72B1C4FF9D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chemeClr val="bg1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chemeClr val="bg1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chemeClr val="bg1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chemeClr val="bg1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chemeClr val="bg1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chemeClr val="bg1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chemeClr val="bg1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chemeClr val="bg1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chemeClr val="bg1"/>
                </a:solidFill>
                <a:latin typeface="Pretendard SemiBold"/>
              </a:rPr>
              <a:t> 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875862A2-0B1A-6036-CC8E-88D23D5A1992}"/>
              </a:ext>
            </a:extLst>
          </p:cNvPr>
          <p:cNvSpPr txBox="1"/>
          <p:nvPr/>
        </p:nvSpPr>
        <p:spPr>
          <a:xfrm>
            <a:off x="4311650" y="8623300"/>
            <a:ext cx="9677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SemiBold"/>
              </a:rPr>
              <a:t>발표자</a:t>
            </a: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 :  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 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오장훈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     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ㅣ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       </a:t>
            </a:r>
            <a:r>
              <a:rPr lang="ko-KR" altLang="ko-KR" sz="1900">
                <a:solidFill>
                  <a:srgbClr val="FFFFFF"/>
                </a:solidFill>
                <a:ea typeface="Pretendard SemiBold"/>
              </a:rPr>
              <a:t> </a:t>
            </a:r>
            <a:r>
              <a:rPr lang="ko-KR" altLang="en-US" sz="1900">
                <a:solidFill>
                  <a:srgbClr val="FFFFFF"/>
                </a:solidFill>
                <a:ea typeface="Pretendard SemiBold"/>
              </a:rPr>
              <a:t>팀원</a:t>
            </a:r>
            <a:r>
              <a:rPr lang="en-US" altLang="ko-KR" sz="1900">
                <a:solidFill>
                  <a:srgbClr val="FFFFFF"/>
                </a:solidFill>
                <a:latin typeface="Pretendard SemiBold"/>
              </a:rPr>
              <a:t>:  </a:t>
            </a:r>
            <a:r>
              <a:rPr lang="ko-KR" altLang="en-US" sz="1900">
                <a:solidFill>
                  <a:srgbClr val="FFFFFF"/>
                </a:solidFill>
                <a:latin typeface="Pretendard SemiBold"/>
                <a:ea typeface="Pretendard Regular"/>
              </a:rPr>
              <a:t>모성현</a:t>
            </a:r>
            <a:r>
              <a:rPr lang="en-US" altLang="ko-KR" sz="1900">
                <a:solidFill>
                  <a:srgbClr val="FFFFFF"/>
                </a:solidFill>
                <a:latin typeface="Pretendard SemiBold"/>
                <a:ea typeface="Pretendard Regular"/>
              </a:rPr>
              <a:t>,  </a:t>
            </a:r>
            <a:r>
              <a:rPr lang="ko-KR" altLang="en-US" sz="1900">
                <a:solidFill>
                  <a:srgbClr val="FFFFFF"/>
                </a:solidFill>
                <a:latin typeface="Pretendard SemiBold"/>
                <a:ea typeface="Pretendard Regular"/>
              </a:rPr>
              <a:t>손종희</a:t>
            </a:r>
            <a:r>
              <a:rPr lang="en-US" altLang="ko-KR" sz="1900">
                <a:solidFill>
                  <a:srgbClr val="FFFFFF"/>
                </a:solidFill>
                <a:latin typeface="Pretendard SemiBold"/>
                <a:ea typeface="Pretendard Regular"/>
              </a:rPr>
              <a:t>, </a:t>
            </a:r>
            <a:r>
              <a:rPr lang="ko-KR" altLang="en-US" sz="1900">
                <a:solidFill>
                  <a:srgbClr val="FFFFFF"/>
                </a:solidFill>
                <a:latin typeface="Pretendard SemiBold"/>
                <a:ea typeface="Pretendard Regular"/>
              </a:rPr>
              <a:t>이영동</a:t>
            </a:r>
            <a:r>
              <a:rPr lang="en-US" altLang="ko-KR" sz="1900">
                <a:solidFill>
                  <a:srgbClr val="FFFFFF"/>
                </a:solidFill>
                <a:latin typeface="Pretendard SemiBold"/>
                <a:ea typeface="Pretendard Regular"/>
              </a:rPr>
              <a:t>, </a:t>
            </a:r>
            <a:r>
              <a:rPr lang="ko-KR" altLang="en-US" sz="1900">
                <a:solidFill>
                  <a:srgbClr val="FFFFFF"/>
                </a:solidFill>
                <a:latin typeface="Pretendard SemiBold"/>
                <a:ea typeface="Pretendard Regular"/>
              </a:rPr>
              <a:t>이조은</a:t>
            </a:r>
            <a:r>
              <a:rPr lang="en-US" altLang="ko-KR" sz="1900">
                <a:solidFill>
                  <a:srgbClr val="FFFFFF"/>
                </a:solidFill>
                <a:latin typeface="Pretendard SemiBold"/>
                <a:ea typeface="Pretendard Regular"/>
              </a:rPr>
              <a:t>, </a:t>
            </a:r>
            <a:r>
              <a:rPr lang="ko-KR" altLang="en-US" sz="1900">
                <a:solidFill>
                  <a:srgbClr val="FFFFFF"/>
                </a:solidFill>
                <a:latin typeface="Pretendard SemiBold"/>
                <a:ea typeface="Pretendard Regular"/>
              </a:rPr>
              <a:t>최유정</a:t>
            </a:r>
            <a:r>
              <a:rPr lang="en-US" altLang="ko-KR" sz="1900">
                <a:solidFill>
                  <a:srgbClr val="FFFFFF"/>
                </a:solidFill>
                <a:latin typeface="Pretendard Regular"/>
              </a:rPr>
              <a:t> </a:t>
            </a:r>
            <a:endParaRPr lang="en-US" sz="1900" b="0" i="0" u="none" strike="noStrike">
              <a:solidFill>
                <a:srgbClr val="FFFFFF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43000"/>
            <a:ext cx="169418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7" y="424167"/>
            <a:ext cx="3315569" cy="36828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69A0F45A-3238-9A9C-5702-EA2E21E4B6C5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8E73E4E8-6AC8-5914-F73F-A0198D5EA3F7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3626FB-8E87-07B1-CE57-317094B18A0C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2B0FAA3C-BFA6-EACB-42DE-4A74AE1A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5B0E8DFC-535D-D52C-B663-71C146EC9A0D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b="0" i="0" u="none" strike="noStrike" spc="-300" dirty="0">
                  <a:solidFill>
                    <a:srgbClr val="4277E8"/>
                  </a:solidFill>
                  <a:ea typeface="Pretendard SemiBold"/>
                </a:rPr>
                <a:t> </a:t>
              </a:r>
              <a:r>
                <a:rPr lang="ko-KR" altLang="en-US" sz="4000" b="0" i="0" u="none" strike="noStrike" spc="-300" dirty="0" err="1">
                  <a:solidFill>
                    <a:srgbClr val="4277E8"/>
                  </a:solidFill>
                  <a:ea typeface="Pretendard SemiBold"/>
                </a:rPr>
                <a:t>차별점</a:t>
              </a:r>
              <a:endParaRPr lang="ko-KR" sz="40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D3F34DCA-9811-8C4E-B4B1-C4FE33553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050" y="2548982"/>
            <a:ext cx="931672" cy="93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ACC45D7-14B7-8DAA-BF7D-B69ED6AC4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051" y="4245832"/>
            <a:ext cx="931671" cy="93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05C44A1-2683-FDE6-BCC8-26CD0558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051" y="5885872"/>
            <a:ext cx="931671" cy="93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DE8C9F5F-4265-3F2D-11DF-79F10365A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051" y="7729898"/>
            <a:ext cx="931671" cy="93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1FA90938-AB25-C8C0-C902-D3E3B1666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635" y="2830673"/>
            <a:ext cx="3245111" cy="551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49D2F11F-3B5D-6B59-235E-C41ADB2AB915}"/>
              </a:ext>
            </a:extLst>
          </p:cNvPr>
          <p:cNvSpPr txBox="1"/>
          <p:nvPr/>
        </p:nvSpPr>
        <p:spPr>
          <a:xfrm>
            <a:off x="7050655" y="2805268"/>
            <a:ext cx="5706786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9640"/>
              </a:lnSpc>
            </a:pPr>
            <a:r>
              <a:rPr lang="ko-KR" altLang="en-US" sz="2300" dirty="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주제별 학습</a:t>
            </a:r>
            <a:endParaRPr lang="en-US" sz="2300" b="0" i="0" u="none" strike="noStrike" dirty="0">
              <a:solidFill>
                <a:srgbClr val="03045E"/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65F49CD7-0E66-FD45-12BB-D7D1508F99CE}"/>
              </a:ext>
            </a:extLst>
          </p:cNvPr>
          <p:cNvSpPr txBox="1"/>
          <p:nvPr/>
        </p:nvSpPr>
        <p:spPr>
          <a:xfrm>
            <a:off x="7050655" y="4502117"/>
            <a:ext cx="5706786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9640"/>
              </a:lnSpc>
            </a:pPr>
            <a:r>
              <a:rPr lang="en-US" sz="2300" dirty="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AI Chatbot</a:t>
            </a:r>
            <a:r>
              <a:rPr lang="ko-KR" altLang="en-US" sz="2300" dirty="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 지원</a:t>
            </a:r>
            <a:endParaRPr lang="en-US" sz="2300" b="0" i="0" u="none" strike="noStrike" dirty="0">
              <a:solidFill>
                <a:srgbClr val="03045E"/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2FDC53A0-7ED7-A95C-7372-9D028D8DA61A}"/>
              </a:ext>
            </a:extLst>
          </p:cNvPr>
          <p:cNvSpPr txBox="1"/>
          <p:nvPr/>
        </p:nvSpPr>
        <p:spPr>
          <a:xfrm>
            <a:off x="7050655" y="6182582"/>
            <a:ext cx="5706786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9640"/>
              </a:lnSpc>
            </a:pPr>
            <a:r>
              <a:rPr lang="ko-KR" altLang="en-US" sz="2300" dirty="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시험 환경과 동일한 </a:t>
            </a:r>
            <a:r>
              <a:rPr lang="en-US" altLang="ko-KR" sz="2300" dirty="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UI </a:t>
            </a:r>
            <a:r>
              <a:rPr lang="ko-KR" altLang="en-US" sz="2300" dirty="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제공</a:t>
            </a:r>
            <a:endParaRPr lang="en-US" sz="2300" b="0" i="0" u="none" strike="noStrike" dirty="0">
              <a:solidFill>
                <a:srgbClr val="03045E"/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24DAC12F-BE95-8FF2-14C3-EF52B3B02E16}"/>
              </a:ext>
            </a:extLst>
          </p:cNvPr>
          <p:cNvSpPr txBox="1"/>
          <p:nvPr/>
        </p:nvSpPr>
        <p:spPr>
          <a:xfrm>
            <a:off x="7050655" y="7925111"/>
            <a:ext cx="5706786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9640"/>
              </a:lnSpc>
            </a:pPr>
            <a:r>
              <a:rPr lang="ko-KR" altLang="en-US" sz="2300" dirty="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광고 없음</a:t>
            </a:r>
            <a:endParaRPr lang="en-US" sz="2300" b="0" i="0" u="none" strike="noStrike" dirty="0">
              <a:solidFill>
                <a:srgbClr val="03045E"/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58FC7C-14B9-613B-E529-6EBD3CFFCB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95192" y="2933700"/>
            <a:ext cx="5487166" cy="1914792"/>
          </a:xfrm>
          <a:prstGeom prst="rect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E1A5BD4E-432B-5884-4532-2031F322AB3F}"/>
              </a:ext>
            </a:extLst>
          </p:cNvPr>
          <p:cNvSpPr txBox="1"/>
          <p:nvPr/>
        </p:nvSpPr>
        <p:spPr>
          <a:xfrm>
            <a:off x="7050654" y="3395505"/>
            <a:ext cx="9179945" cy="499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9640"/>
              </a:lnSpc>
            </a:pPr>
            <a:r>
              <a:rPr lang="ko-KR" altLang="en-US" sz="2300" dirty="0">
                <a:solidFill>
                  <a:srgbClr val="023E8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약한 주제 파악 및 보완으로 합격률 향상</a:t>
            </a:r>
            <a:endParaRPr lang="en-US" sz="2300" b="0" i="0" u="none" strike="noStrike" dirty="0">
              <a:solidFill>
                <a:srgbClr val="023E8A"/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9488DF82-27B7-CAD3-6F31-21A5CC935A59}"/>
              </a:ext>
            </a:extLst>
          </p:cNvPr>
          <p:cNvSpPr txBox="1"/>
          <p:nvPr/>
        </p:nvSpPr>
        <p:spPr>
          <a:xfrm>
            <a:off x="7050655" y="5092355"/>
            <a:ext cx="5706786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9640"/>
              </a:lnSpc>
            </a:pPr>
            <a:r>
              <a:rPr lang="ko-KR" altLang="en-US" sz="2300" dirty="0">
                <a:solidFill>
                  <a:srgbClr val="023E8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사이트 이동하는 시간 단축</a:t>
            </a:r>
            <a:endParaRPr lang="en-US" sz="2300" b="0" i="0" u="none" strike="noStrike" dirty="0">
              <a:solidFill>
                <a:srgbClr val="023E8A"/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F461914A-9058-7DFD-D05A-D42B26039AB9}"/>
              </a:ext>
            </a:extLst>
          </p:cNvPr>
          <p:cNvSpPr txBox="1"/>
          <p:nvPr/>
        </p:nvSpPr>
        <p:spPr>
          <a:xfrm>
            <a:off x="7050655" y="6772820"/>
            <a:ext cx="852071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9640"/>
              </a:lnSpc>
            </a:pPr>
            <a:r>
              <a:rPr lang="ko-KR" altLang="en-US" sz="2300" dirty="0">
                <a:solidFill>
                  <a:srgbClr val="023E8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실제 시험장 환경에 대한 거부감 해소</a:t>
            </a:r>
            <a:endParaRPr lang="en-US" sz="2300" b="0" i="0" u="none" strike="noStrike" dirty="0">
              <a:solidFill>
                <a:srgbClr val="023E8A"/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AC25214-12DD-CE91-0941-EC4466895D6C}"/>
              </a:ext>
            </a:extLst>
          </p:cNvPr>
          <p:cNvSpPr txBox="1"/>
          <p:nvPr/>
        </p:nvSpPr>
        <p:spPr>
          <a:xfrm>
            <a:off x="7050655" y="8515349"/>
            <a:ext cx="5706786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9640"/>
              </a:lnSpc>
            </a:pPr>
            <a:r>
              <a:rPr lang="ko-KR" altLang="en-US" sz="2300" dirty="0">
                <a:solidFill>
                  <a:srgbClr val="023E8A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공부에만 집중할 수 있음</a:t>
            </a:r>
            <a:endParaRPr lang="en-US" sz="2300" b="0" i="0" u="none" strike="noStrike" dirty="0">
              <a:solidFill>
                <a:srgbClr val="023E8A"/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pic>
        <p:nvPicPr>
          <p:cNvPr id="4114" name="Picture 18">
            <a:extLst>
              <a:ext uri="{FF2B5EF4-FFF2-40B4-BE49-F238E27FC236}">
                <a16:creationId xmlns:a16="http://schemas.microsoft.com/office/drawing/2014/main" id="{F77F260B-6268-E45A-E143-C60DBA799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15" y="4762483"/>
            <a:ext cx="1417551" cy="141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FB41FE-9F07-AFBB-5AA9-CF956B1DD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0A101EB-B432-BCFB-D19C-693E0FE1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430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6D28478-B7DE-81A4-FC89-34EE5FA26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0D44348-7CCF-C6D9-5BAC-816B4279E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7" y="424167"/>
            <a:ext cx="3315569" cy="36828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BE56659A-4B6F-83E3-9832-6E26A0C56F7E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74EE2B9D-1341-5BEC-8D2D-71C29F1652FF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B46E35-FD7B-E67F-A986-A46486957B2C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842A296-42C8-F001-0A38-877EE400B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30B3B8A5-7E3D-373B-7916-C527A68F0ACF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</a:pPr>
              <a:r>
                <a:rPr lang="ko-KR" altLang="en-US" sz="4000" spc="-300" dirty="0">
                  <a:solidFill>
                    <a:srgbClr val="4277E8"/>
                  </a:solidFill>
                  <a:ea typeface="Pretendard SemiBold"/>
                </a:rPr>
                <a:t> 주제별 학습 </a:t>
              </a:r>
              <a:r>
                <a:rPr lang="ko-KR" altLang="en-US" sz="2500" spc="-300" dirty="0" err="1">
                  <a:solidFill>
                    <a:srgbClr val="4277E8"/>
                  </a:solidFill>
                  <a:ea typeface="Pretendard SemiBold"/>
                </a:rPr>
                <a:t>차별점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5A1ABDD3-DF80-924F-752B-DBF92E8292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9593" t="13321" b="43546"/>
          <a:stretch>
            <a:fillRect/>
          </a:stretch>
        </p:blipFill>
        <p:spPr>
          <a:xfrm>
            <a:off x="3330116" y="4090863"/>
            <a:ext cx="5352486" cy="33899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40F1C3-02C4-765E-E2BC-B1C7BC67D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5400" y="2966064"/>
            <a:ext cx="6396601" cy="573447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BCB8606-23B6-5C8D-B4F7-AB1116F86F0D}"/>
              </a:ext>
            </a:extLst>
          </p:cNvPr>
          <p:cNvSpPr/>
          <p:nvPr/>
        </p:nvSpPr>
        <p:spPr>
          <a:xfrm>
            <a:off x="1940810" y="2525872"/>
            <a:ext cx="14975590" cy="6766676"/>
          </a:xfrm>
          <a:prstGeom prst="roundRect">
            <a:avLst/>
          </a:prstGeom>
          <a:noFill/>
          <a:ln w="38100">
            <a:solidFill>
              <a:srgbClr val="3B72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45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D4F561-F4AF-1AD3-4FDD-06B084B01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3A1657C-EE20-60A2-F894-E33DB60F3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430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834D859-40C0-EFC6-F2B0-FBFE51A9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EBA22B1-93C0-41E7-9D6B-966D9A60C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7" y="424167"/>
            <a:ext cx="3315569" cy="36828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BA508CE5-A12E-5DD5-E0F7-95802EABDBC4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E7E64F92-A3D6-225E-7CAC-FA55BEB9AFDD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93D1A63-782A-87E3-FAE6-0F930104E9C5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33F0F130-A6F4-41C8-89A3-70441E0A7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13E60811-758A-B9DC-7CFE-CAAA02BBA31B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</a:pPr>
              <a:r>
                <a:rPr lang="ko-KR" altLang="en-US" sz="4000" b="0" i="0" u="none" strike="noStrike" spc="-300" dirty="0">
                  <a:solidFill>
                    <a:srgbClr val="4277E8"/>
                  </a:solidFill>
                  <a:ea typeface="Pretendard SemiBold"/>
                </a:rPr>
                <a:t> </a:t>
              </a:r>
              <a:r>
                <a:rPr lang="ko-KR" altLang="en-US" sz="4000" b="0" i="0" u="none" strike="noStrike" spc="-300" dirty="0" err="1">
                  <a:solidFill>
                    <a:srgbClr val="4277E8"/>
                  </a:solidFill>
                  <a:ea typeface="Pretendard SemiBold"/>
                </a:rPr>
                <a:t>챗봇</a:t>
              </a:r>
              <a:r>
                <a:rPr lang="ko-KR" altLang="en-US" sz="4000" b="0" i="0" u="none" strike="noStrike" spc="-300" dirty="0">
                  <a:solidFill>
                    <a:srgbClr val="4277E8"/>
                  </a:solidFill>
                  <a:ea typeface="Pretendard SemiBold"/>
                </a:rPr>
                <a:t> 지원 </a:t>
              </a:r>
              <a:r>
                <a:rPr lang="ko-KR" altLang="en-US" sz="2500" spc="-300" dirty="0" err="1">
                  <a:solidFill>
                    <a:srgbClr val="4277E8"/>
                  </a:solidFill>
                  <a:ea typeface="Pretendard SemiBold"/>
                </a:rPr>
                <a:t>차별점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9960599-C867-BE70-A31A-1A965E118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223" y="2874576"/>
            <a:ext cx="7852537" cy="57208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97C5C8-8E70-D58C-4DC3-7023EC023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2874576"/>
            <a:ext cx="8229600" cy="607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50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BD6075-468F-583D-0217-9BB2274BC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3457164-54AA-6CF2-9B90-891E603EB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430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4AA994-12D9-969D-BB32-65C7C5768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7A2AF90-700A-FB7D-B953-E9194DB64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7" y="424167"/>
            <a:ext cx="3315569" cy="36828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45F9C27A-3CA4-44EB-CE13-F6B4B80B441C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D7698A49-647F-C99D-EEF9-CD697CACCE41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A940CE2-699E-0942-A5A6-C94277A41CE9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2E5B08EC-FF90-383A-634B-E49EF1A96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BCBBC74B-875D-3D3E-0DD0-70AC20B8DB40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</a:pPr>
              <a:r>
                <a:rPr lang="ko-KR" altLang="en-US" sz="4000" b="0" i="0" u="none" strike="noStrike" spc="-300" dirty="0">
                  <a:solidFill>
                    <a:srgbClr val="4277E8"/>
                  </a:solidFill>
                  <a:ea typeface="Pretendard SemiBold"/>
                </a:rPr>
                <a:t> 시험 환경 </a:t>
              </a:r>
              <a:r>
                <a:rPr lang="en-US" altLang="ko-KR" sz="4000" spc="-300" dirty="0">
                  <a:solidFill>
                    <a:srgbClr val="4277E8"/>
                  </a:solidFill>
                  <a:latin typeface="Pretendard SemiBold" panose="020B0604020202020204" charset="-127"/>
                  <a:ea typeface="Pretendard SemiBold" panose="020B0604020202020204" charset="-127"/>
                </a:rPr>
                <a:t>UI</a:t>
              </a:r>
              <a:r>
                <a:rPr lang="en-US" altLang="ko-KR" sz="4000" spc="-300" dirty="0">
                  <a:solidFill>
                    <a:srgbClr val="4277E8"/>
                  </a:solidFill>
                  <a:ea typeface="Pretendard SemiBold"/>
                </a:rPr>
                <a:t> </a:t>
              </a:r>
              <a:r>
                <a:rPr lang="ko-KR" altLang="en-US" sz="2500" spc="-300" dirty="0" err="1">
                  <a:solidFill>
                    <a:srgbClr val="4277E8"/>
                  </a:solidFill>
                  <a:ea typeface="Pretendard SemiBold"/>
                </a:rPr>
                <a:t>차별점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D7E108E-99AE-41FF-5710-CD9873ACC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150" y="2438433"/>
            <a:ext cx="16021050" cy="702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92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1C4194-7252-226A-B967-DBD6FD380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A2FAF1-CBE3-BB2C-7CC7-0940574AB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07" y="1164797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B8EA23-79D9-06E1-5A0B-74C91F26E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0FE9A31-3B80-6B2D-A07E-ADEFB3CA7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7" y="424167"/>
            <a:ext cx="3315569" cy="36828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67FE7308-2CAB-C552-79E9-9BC96ADA6D04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 dirty="0">
                <a:solidFill>
                  <a:srgbClr val="4277E8"/>
                </a:solidFill>
                <a:ea typeface="Pretendard Regular"/>
              </a:rPr>
              <a:t>문제</a:t>
            </a:r>
            <a:r>
              <a:rPr lang="en-US" sz="1600" b="0" i="0" u="none" strike="noStrike" spc="-100" dirty="0">
                <a:solidFill>
                  <a:srgbClr val="4277E8"/>
                </a:solidFill>
                <a:latin typeface="Pretendard Regular"/>
              </a:rPr>
              <a:t>?Issue!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C544008-6B87-4F10-38CA-049E8B441B8E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스마트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인재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개발원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분석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서비스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 31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SemiBold"/>
              </a:rPr>
              <a:t>회차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 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7C5808F-BFB9-7720-CC86-62EAE5894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604" y="2522185"/>
            <a:ext cx="5778283" cy="28288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6E4B09C-B4E4-F3E3-D057-3A427ADC9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150" y="5486152"/>
            <a:ext cx="8645872" cy="3487503"/>
          </a:xfrm>
          <a:prstGeom prst="rect">
            <a:avLst/>
          </a:prstGeom>
        </p:spPr>
      </p:pic>
      <p:sp>
        <p:nvSpPr>
          <p:cNvPr id="19" name="TextBox 15">
            <a:extLst>
              <a:ext uri="{FF2B5EF4-FFF2-40B4-BE49-F238E27FC236}">
                <a16:creationId xmlns:a16="http://schemas.microsoft.com/office/drawing/2014/main" id="{6A56780D-3A8A-D077-55BB-E438F16D0F69}"/>
              </a:ext>
            </a:extLst>
          </p:cNvPr>
          <p:cNvSpPr txBox="1"/>
          <p:nvPr/>
        </p:nvSpPr>
        <p:spPr>
          <a:xfrm>
            <a:off x="10548953" y="8400229"/>
            <a:ext cx="5706786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altLang="en-US" sz="2300" b="0" i="0" u="none" strike="noStrike" dirty="0">
                <a:solidFill>
                  <a:srgbClr val="03045E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문제를 풀 때 자격증 시험과 관련 없는 광고가 보임</a:t>
            </a:r>
            <a:endParaRPr lang="en-US" sz="2300" b="0" i="0" u="none" strike="noStrike" dirty="0">
              <a:solidFill>
                <a:srgbClr val="03045E"/>
              </a:solidFill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D92F69D-7BBA-C421-669B-AB118416D3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0613" y="3238785"/>
            <a:ext cx="7518058" cy="3872763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91E8385-D87E-FC93-322A-D3E303280201}"/>
              </a:ext>
            </a:extLst>
          </p:cNvPr>
          <p:cNvGrpSpPr/>
          <p:nvPr/>
        </p:nvGrpSpPr>
        <p:grpSpPr>
          <a:xfrm>
            <a:off x="2511185" y="1562101"/>
            <a:ext cx="7392863" cy="849471"/>
            <a:chOff x="2959099" y="1789862"/>
            <a:chExt cx="9245601" cy="1028699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4C6B79C9-B123-A304-91A2-44CFF904F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-10800000">
              <a:off x="2959100" y="2743200"/>
              <a:ext cx="6692900" cy="25400"/>
            </a:xfrm>
            <a:prstGeom prst="rect">
              <a:avLst/>
            </a:prstGeom>
          </p:spPr>
        </p:pic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87B01428-84A3-390C-77D0-2765E99B87D5}"/>
                </a:ext>
              </a:extLst>
            </p:cNvPr>
            <p:cNvSpPr txBox="1"/>
            <p:nvPr/>
          </p:nvSpPr>
          <p:spPr>
            <a:xfrm>
              <a:off x="2959099" y="1789862"/>
              <a:ext cx="9245601" cy="10286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4000" b="0" i="0" u="none" strike="noStrike" spc="-300" dirty="0">
                  <a:solidFill>
                    <a:srgbClr val="4277E8"/>
                  </a:solidFill>
                  <a:ea typeface="Pretendard SemiBold"/>
                </a:rPr>
                <a:t> 광고 없음 </a:t>
              </a:r>
              <a:r>
                <a:rPr lang="ko-KR" altLang="en-US" sz="2500" b="0" i="0" u="none" strike="noStrike" spc="-300" dirty="0" err="1">
                  <a:solidFill>
                    <a:srgbClr val="4277E8"/>
                  </a:solidFill>
                  <a:ea typeface="Pretendard SemiBold"/>
                </a:rPr>
                <a:t>차별점</a:t>
              </a:r>
              <a:endParaRPr lang="ko-KR" sz="2500" b="0" i="0" u="none" strike="noStrike" spc="-300" dirty="0">
                <a:solidFill>
                  <a:srgbClr val="4277E8"/>
                </a:solidFill>
                <a:ea typeface="Pretendard SemiBold"/>
              </a:endParaRPr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D2F78A7-4135-9D19-DEC9-ADD2BDD66BD9}"/>
              </a:ext>
            </a:extLst>
          </p:cNvPr>
          <p:cNvSpPr/>
          <p:nvPr/>
        </p:nvSpPr>
        <p:spPr>
          <a:xfrm>
            <a:off x="2971800" y="8097355"/>
            <a:ext cx="4891087" cy="1024848"/>
          </a:xfrm>
          <a:prstGeom prst="roundRect">
            <a:avLst/>
          </a:prstGeom>
          <a:noFill/>
          <a:ln w="38100">
            <a:solidFill>
              <a:srgbClr val="3B72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9546F16-DC8A-F6E8-B3A6-8F225CCFD2C1}"/>
              </a:ext>
            </a:extLst>
          </p:cNvPr>
          <p:cNvSpPr/>
          <p:nvPr/>
        </p:nvSpPr>
        <p:spPr>
          <a:xfrm>
            <a:off x="9440613" y="5175165"/>
            <a:ext cx="7647237" cy="2071475"/>
          </a:xfrm>
          <a:prstGeom prst="roundRect">
            <a:avLst/>
          </a:prstGeom>
          <a:noFill/>
          <a:ln w="38100">
            <a:solidFill>
              <a:srgbClr val="3B72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891367-7012-85A6-8AFB-640860FC71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3717" y="2349341"/>
            <a:ext cx="5947941" cy="5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42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7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4AB79F-E527-F89F-A0E4-A7DF758F8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C209A7-E62A-AB8F-8191-74B6DE602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43000"/>
            <a:ext cx="16941800" cy="8509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0D5333B-44D9-799D-9688-1EB53BA60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7FAA054-CC25-4048-4F4F-DBBE7B3BA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915400" y="7289800"/>
            <a:ext cx="19177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613BD21-971A-F775-D567-4FF3419CF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1700" y="6286500"/>
            <a:ext cx="177800" cy="177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4DC3DAC-2D3A-294C-78DE-EB837317F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1700" y="7251700"/>
            <a:ext cx="177800" cy="1778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41312BF-E08D-F05C-08CF-BD1750EE8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1700" y="8242300"/>
            <a:ext cx="177800" cy="1778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CA487AC3-D09B-EC88-CB4B-7F4469E23916}"/>
              </a:ext>
            </a:extLst>
          </p:cNvPr>
          <p:cNvSpPr txBox="1"/>
          <p:nvPr/>
        </p:nvSpPr>
        <p:spPr>
          <a:xfrm>
            <a:off x="1854200" y="6553200"/>
            <a:ext cx="6743700" cy="209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300" b="0" i="0" u="none" strike="noStrike" spc="-500" dirty="0">
                <a:solidFill>
                  <a:srgbClr val="E8EDF4"/>
                </a:solidFill>
                <a:ea typeface="Pretendard Medium"/>
              </a:rPr>
              <a:t>데이터 수집 및 분석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43EB778-CF66-B589-C6CF-ED6CF23F51E4}"/>
              </a:ext>
            </a:extLst>
          </p:cNvPr>
          <p:cNvSpPr txBox="1"/>
          <p:nvPr/>
        </p:nvSpPr>
        <p:spPr>
          <a:xfrm>
            <a:off x="11633200" y="6210300"/>
            <a:ext cx="4940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spc="-100" dirty="0">
                <a:solidFill>
                  <a:srgbClr val="E8EDF4"/>
                </a:solidFill>
                <a:latin typeface="Pretendard Regular"/>
                <a:ea typeface="Pretendard Regular"/>
              </a:rPr>
              <a:t>데이터 수집 방법 설명</a:t>
            </a:r>
            <a:endParaRPr lang="en-US" sz="2000" b="0" i="0" u="none" strike="noStrike" spc="-100" dirty="0">
              <a:solidFill>
                <a:srgbClr val="E8EDF4"/>
              </a:solidFill>
              <a:latin typeface="Pretendard Regular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EBFDCAD-4AE1-007F-55B5-F0C1A16B439E}"/>
              </a:ext>
            </a:extLst>
          </p:cNvPr>
          <p:cNvSpPr txBox="1"/>
          <p:nvPr/>
        </p:nvSpPr>
        <p:spPr>
          <a:xfrm>
            <a:off x="10020300" y="6197600"/>
            <a:ext cx="1422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100" b="0" i="0" u="none" strike="noStrike" dirty="0">
                <a:solidFill>
                  <a:srgbClr val="E8EDF4"/>
                </a:solidFill>
                <a:latin typeface="Pretendard Bold"/>
              </a:rPr>
              <a:t>POINT 01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05D31A8-5DCE-D246-B43C-C1889D8F6383}"/>
              </a:ext>
            </a:extLst>
          </p:cNvPr>
          <p:cNvSpPr txBox="1"/>
          <p:nvPr/>
        </p:nvSpPr>
        <p:spPr>
          <a:xfrm>
            <a:off x="11633200" y="7162800"/>
            <a:ext cx="4940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b="0" i="0" u="none" strike="noStrike" spc="-100" dirty="0">
                <a:solidFill>
                  <a:srgbClr val="E8EDF4"/>
                </a:solidFill>
                <a:ea typeface="Pretendard Regular"/>
              </a:rPr>
              <a:t>주제 신빙성 확보 방법</a:t>
            </a:r>
            <a:endParaRPr lang="en-US" sz="2000" b="0" i="0" u="none" strike="noStrike" spc="-100" dirty="0">
              <a:solidFill>
                <a:srgbClr val="E8EDF4"/>
              </a:solidFill>
              <a:latin typeface="Pretendard Regula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4E7520B-27A8-AC08-E20F-B81EF04E0B4B}"/>
              </a:ext>
            </a:extLst>
          </p:cNvPr>
          <p:cNvSpPr txBox="1"/>
          <p:nvPr/>
        </p:nvSpPr>
        <p:spPr>
          <a:xfrm>
            <a:off x="10020300" y="7150100"/>
            <a:ext cx="1422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100" b="0" i="0" u="none" strike="noStrike">
                <a:solidFill>
                  <a:srgbClr val="E8EDF4"/>
                </a:solidFill>
                <a:latin typeface="Pretendard Bold"/>
              </a:rPr>
              <a:t>POINT 02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C38156F-5E71-2CF7-9430-AD77E3359C67}"/>
              </a:ext>
            </a:extLst>
          </p:cNvPr>
          <p:cNvSpPr txBox="1"/>
          <p:nvPr/>
        </p:nvSpPr>
        <p:spPr>
          <a:xfrm>
            <a:off x="11633200" y="8115300"/>
            <a:ext cx="4940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spc="-100" dirty="0">
                <a:solidFill>
                  <a:srgbClr val="E8EDF4"/>
                </a:solidFill>
                <a:ea typeface="Pretendard Regular"/>
              </a:rPr>
              <a:t>검증 </a:t>
            </a:r>
            <a:r>
              <a:rPr lang="ko-KR" altLang="en-US" sz="2000" b="0" i="0" u="none" strike="noStrike" spc="-100" dirty="0">
                <a:solidFill>
                  <a:srgbClr val="E8EDF4"/>
                </a:solidFill>
                <a:ea typeface="Pretendard Regular"/>
              </a:rPr>
              <a:t>결과</a:t>
            </a:r>
            <a:endParaRPr lang="en-US" sz="2000" b="0" i="0" u="none" strike="noStrike" spc="-100" dirty="0">
              <a:solidFill>
                <a:srgbClr val="E8EDF4"/>
              </a:solidFill>
              <a:latin typeface="Pretendard Regular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B5494B7-4855-E289-0AC3-098F4CE4D6D5}"/>
              </a:ext>
            </a:extLst>
          </p:cNvPr>
          <p:cNvSpPr txBox="1"/>
          <p:nvPr/>
        </p:nvSpPr>
        <p:spPr>
          <a:xfrm>
            <a:off x="10020300" y="8128000"/>
            <a:ext cx="1422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100" b="0" i="0" u="none" strike="noStrike" dirty="0">
                <a:solidFill>
                  <a:srgbClr val="E8EDF4"/>
                </a:solidFill>
                <a:latin typeface="Pretendard Bold"/>
              </a:rPr>
              <a:t>POINT 03</a:t>
            </a:r>
          </a:p>
        </p:txBody>
      </p:sp>
      <p:pic>
        <p:nvPicPr>
          <p:cNvPr id="21" name="Picture 9">
            <a:extLst>
              <a:ext uri="{FF2B5EF4-FFF2-40B4-BE49-F238E27FC236}">
                <a16:creationId xmlns:a16="http://schemas.microsoft.com/office/drawing/2014/main" id="{427BE403-8AF6-0957-8EE9-4808F794432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7782" b="47514"/>
          <a:stretch>
            <a:fillRect/>
          </a:stretch>
        </p:blipFill>
        <p:spPr>
          <a:xfrm>
            <a:off x="431800" y="2933700"/>
            <a:ext cx="8129548" cy="2209800"/>
          </a:xfrm>
          <a:prstGeom prst="rect">
            <a:avLst/>
          </a:prstGeom>
        </p:spPr>
      </p:pic>
      <p:sp>
        <p:nvSpPr>
          <p:cNvPr id="24" name="TextBox 8">
            <a:extLst>
              <a:ext uri="{FF2B5EF4-FFF2-40B4-BE49-F238E27FC236}">
                <a16:creationId xmlns:a16="http://schemas.microsoft.com/office/drawing/2014/main" id="{80D7B636-DF0A-A311-81AC-5DB01E9019AE}"/>
              </a:ext>
            </a:extLst>
          </p:cNvPr>
          <p:cNvSpPr txBox="1"/>
          <p:nvPr/>
        </p:nvSpPr>
        <p:spPr>
          <a:xfrm>
            <a:off x="660400" y="736600"/>
            <a:ext cx="1079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 dirty="0">
                <a:solidFill>
                  <a:schemeClr val="bg1"/>
                </a:solidFill>
                <a:ea typeface="Pretendard Regular"/>
              </a:rPr>
              <a:t>문제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Regular"/>
              </a:rPr>
              <a:t>?Issue!</a:t>
            </a: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82692330-3297-F094-96FD-1A9F4279B4C5}"/>
              </a:ext>
            </a:extLst>
          </p:cNvPr>
          <p:cNvSpPr txBox="1"/>
          <p:nvPr/>
        </p:nvSpPr>
        <p:spPr>
          <a:xfrm>
            <a:off x="13741400" y="736600"/>
            <a:ext cx="3873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스마트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인재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개발원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빅데이터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분석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1600" b="0" i="0" u="none" strike="noStrike" spc="-100" dirty="0">
                <a:solidFill>
                  <a:schemeClr val="bg1"/>
                </a:solidFill>
                <a:ea typeface="Pretendard SemiBold"/>
              </a:rPr>
              <a:t>서비스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 31</a:t>
            </a:r>
            <a:r>
              <a:rPr lang="ko-KR" sz="1600" b="0" i="0" u="none" strike="noStrike" spc="-100" dirty="0" err="1">
                <a:solidFill>
                  <a:schemeClr val="bg1"/>
                </a:solidFill>
                <a:ea typeface="Pretendard SemiBold"/>
              </a:rPr>
              <a:t>회차</a:t>
            </a:r>
            <a:r>
              <a:rPr lang="en-US" sz="1600" b="0" i="0" u="none" strike="noStrike" spc="-100" dirty="0">
                <a:solidFill>
                  <a:schemeClr val="bg1"/>
                </a:solidFill>
                <a:latin typeface="Pretendard SemiBold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69118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6459</TotalTime>
  <Words>1679</Words>
  <Application>Microsoft Office PowerPoint</Application>
  <PresentationFormat>사용자 지정</PresentationFormat>
  <Paragraphs>321</Paragraphs>
  <Slides>37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Calibri</vt:lpstr>
      <vt:lpstr>Pretendard SemiBold</vt:lpstr>
      <vt:lpstr>Pretendard Medium</vt:lpstr>
      <vt:lpstr>Pretendard Regular</vt:lpstr>
      <vt:lpstr>Pretendard Light</vt:lpstr>
      <vt:lpstr>Pretendard Bold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오장훈</dc:creator>
  <cp:lastModifiedBy>smhrd1</cp:lastModifiedBy>
  <cp:revision>196</cp:revision>
  <dcterms:created xsi:type="dcterms:W3CDTF">2006-08-16T00:00:00Z</dcterms:created>
  <dcterms:modified xsi:type="dcterms:W3CDTF">2025-06-25T15:15:05Z</dcterms:modified>
</cp:coreProperties>
</file>